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8" r:id="rId4"/>
    <p:sldId id="265" r:id="rId5"/>
    <p:sldId id="269" r:id="rId6"/>
    <p:sldId id="261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98"/>
    <a:srgbClr val="1C3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F4373-2A54-E6FB-15F1-A1439B6A3161}" v="19" dt="2022-10-11T16:01:12.278"/>
    <p1510:client id="{1686A506-54A9-42DB-BD5C-53AC2D8802E4}" v="16" dt="2022-10-06T18:08:55.881"/>
    <p1510:client id="{C81E5CEF-3AC7-93E4-9A85-C731C2F5BCC1}" v="68" dt="2022-10-11T14:35:16.373"/>
    <p1510:client id="{7F8051FC-3522-4FFD-9190-EED5A163A6B3}" v="115" dt="2022-10-10T18:13:28.769"/>
    <p1510:client id="{2A39CB74-E727-F32E-FA76-8369F252F026}" v="4" dt="2022-10-10T18:28:10.695"/>
    <p1510:client id="{35097FF2-A18E-FA35-2E4F-2A713BFD7A3F}" v="28" dt="2022-10-06T18:19:57.574"/>
    <p1510:client id="{53933A9C-40EE-4840-BD3E-36236B6E7CFC}" v="42" dt="2022-10-20T14:39:38.101"/>
    <p1510:client id="{ADF2E62F-E4FA-439B-AA81-21A4929D087F}" v="6" dt="2022-10-20T14:54:54.164"/>
    <p1510:client id="{BF8FB1DC-485F-D648-6C69-FD00941695A0}" v="5" dt="2023-03-30T18:30:45.942"/>
    <p1510:client id="{CFA615EA-A3DA-EB7C-083B-E70A6AC7DC27}" v="14" dt="2022-10-11T19:36:37.057"/>
    <p1510:client id="{DB872A74-66B5-3E18-AD57-C42F4706AC40}" v="1" dt="2022-10-05T19:48:58.754"/>
    <p1510:client id="{E7B2B513-61AD-A865-2A37-04258480B13F}" v="158" dt="2022-10-05T20:53:05.607"/>
    <p1510:client id="{E7D6BDB6-9069-CA4A-95CC-3C89056D2EB4}" v="9" dt="2022-10-10T18:15:06.037"/>
    <p1510:client id="{EA2C43AA-5340-0018-5FE6-1E00FB9A306B}" v="12" dt="2022-10-10T20:40:31.919"/>
    <p1510:client id="{ED08D0E0-5E69-8B49-11C8-402013633168}" v="353" dt="2022-10-05T20:36:27.9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4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14D3A-AB79-4567-8B43-8758A2B3FE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D5F2C6-C635-4086-A3EC-6AD2B7A9A5C9}">
      <dgm:prSet/>
      <dgm:spPr/>
      <dgm:t>
        <a:bodyPr/>
        <a:lstStyle/>
        <a:p>
          <a:r>
            <a:rPr lang="en-US" b="1"/>
            <a:t>What is a Financial Literacy Ambassador: </a:t>
          </a:r>
          <a:r>
            <a:rPr lang="en-US"/>
            <a:t>A financial literacy ambassador informs others about the importance of financial awareness and smart ways to handle money. </a:t>
          </a:r>
        </a:p>
      </dgm:t>
    </dgm:pt>
    <dgm:pt modelId="{A40B951E-32F2-4C54-84E7-794325F7F9DF}" type="parTrans" cxnId="{F987DD1D-D233-461C-A776-BAD39D5C4D81}">
      <dgm:prSet/>
      <dgm:spPr/>
      <dgm:t>
        <a:bodyPr/>
        <a:lstStyle/>
        <a:p>
          <a:endParaRPr lang="en-US"/>
        </a:p>
      </dgm:t>
    </dgm:pt>
    <dgm:pt modelId="{8879BC6E-F966-4AE4-A220-E415FE577F53}" type="sibTrans" cxnId="{F987DD1D-D233-461C-A776-BAD39D5C4D81}">
      <dgm:prSet/>
      <dgm:spPr/>
      <dgm:t>
        <a:bodyPr/>
        <a:lstStyle/>
        <a:p>
          <a:endParaRPr lang="en-US"/>
        </a:p>
      </dgm:t>
    </dgm:pt>
    <dgm:pt modelId="{9B1504B4-E1C1-456E-9401-C79CA242D893}">
      <dgm:prSet/>
      <dgm:spPr/>
      <dgm:t>
        <a:bodyPr/>
        <a:lstStyle/>
        <a:p>
          <a:r>
            <a:rPr lang="en-US" b="1"/>
            <a:t>What we will be Presenting Today: </a:t>
          </a:r>
          <a:r>
            <a:rPr lang="en-US"/>
            <a:t>Today we will be presenting about Financial Choices; specifically, the needs and wants of a person, and how to save money.</a:t>
          </a:r>
        </a:p>
      </dgm:t>
    </dgm:pt>
    <dgm:pt modelId="{8527B289-0A08-41B2-B3A7-EDA9E214266D}" type="parTrans" cxnId="{2FF519FC-EF79-4887-BC44-522B286CCC07}">
      <dgm:prSet/>
      <dgm:spPr/>
      <dgm:t>
        <a:bodyPr/>
        <a:lstStyle/>
        <a:p>
          <a:endParaRPr lang="en-US"/>
        </a:p>
      </dgm:t>
    </dgm:pt>
    <dgm:pt modelId="{C5722437-4E44-47A7-91FB-4CE67CE22216}" type="sibTrans" cxnId="{2FF519FC-EF79-4887-BC44-522B286CCC07}">
      <dgm:prSet/>
      <dgm:spPr/>
      <dgm:t>
        <a:bodyPr/>
        <a:lstStyle/>
        <a:p>
          <a:endParaRPr lang="en-US"/>
        </a:p>
      </dgm:t>
    </dgm:pt>
    <dgm:pt modelId="{363E079C-CE8E-4ABF-B29A-CF4F220A8BDC}" type="pres">
      <dgm:prSet presAssocID="{9C714D3A-AB79-4567-8B43-8758A2B3FE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FE4331-AC34-49D4-A2CF-F9AC62EA2375}" type="pres">
      <dgm:prSet presAssocID="{B6D5F2C6-C635-4086-A3EC-6AD2B7A9A5C9}" presName="hierRoot1" presStyleCnt="0"/>
      <dgm:spPr/>
    </dgm:pt>
    <dgm:pt modelId="{1FEAB5FA-064C-479C-87F2-262D19EFC956}" type="pres">
      <dgm:prSet presAssocID="{B6D5F2C6-C635-4086-A3EC-6AD2B7A9A5C9}" presName="composite" presStyleCnt="0"/>
      <dgm:spPr/>
    </dgm:pt>
    <dgm:pt modelId="{85F52885-A9CA-4A42-8495-88EB093A3DDC}" type="pres">
      <dgm:prSet presAssocID="{B6D5F2C6-C635-4086-A3EC-6AD2B7A9A5C9}" presName="background" presStyleLbl="node0" presStyleIdx="0" presStyleCnt="2"/>
      <dgm:spPr/>
    </dgm:pt>
    <dgm:pt modelId="{2F35B2E7-D29E-4074-A4B8-B76CC2598215}" type="pres">
      <dgm:prSet presAssocID="{B6D5F2C6-C635-4086-A3EC-6AD2B7A9A5C9}" presName="text" presStyleLbl="fgAcc0" presStyleIdx="0" presStyleCnt="2">
        <dgm:presLayoutVars>
          <dgm:chPref val="3"/>
        </dgm:presLayoutVars>
      </dgm:prSet>
      <dgm:spPr/>
    </dgm:pt>
    <dgm:pt modelId="{A868F76A-A10B-466B-843C-BB088A2CF14A}" type="pres">
      <dgm:prSet presAssocID="{B6D5F2C6-C635-4086-A3EC-6AD2B7A9A5C9}" presName="hierChild2" presStyleCnt="0"/>
      <dgm:spPr/>
    </dgm:pt>
    <dgm:pt modelId="{21B6A87C-C132-4906-8496-08AA38409330}" type="pres">
      <dgm:prSet presAssocID="{9B1504B4-E1C1-456E-9401-C79CA242D893}" presName="hierRoot1" presStyleCnt="0"/>
      <dgm:spPr/>
    </dgm:pt>
    <dgm:pt modelId="{B9E1CA51-D98B-4AD4-82D9-7452F47950D9}" type="pres">
      <dgm:prSet presAssocID="{9B1504B4-E1C1-456E-9401-C79CA242D893}" presName="composite" presStyleCnt="0"/>
      <dgm:spPr/>
    </dgm:pt>
    <dgm:pt modelId="{A8091A56-53E2-459C-BD7D-4C6AB3B8878E}" type="pres">
      <dgm:prSet presAssocID="{9B1504B4-E1C1-456E-9401-C79CA242D893}" presName="background" presStyleLbl="node0" presStyleIdx="1" presStyleCnt="2"/>
      <dgm:spPr/>
    </dgm:pt>
    <dgm:pt modelId="{DC9B1DC6-AF43-4EDA-B26B-7B1F5B5AF928}" type="pres">
      <dgm:prSet presAssocID="{9B1504B4-E1C1-456E-9401-C79CA242D893}" presName="text" presStyleLbl="fgAcc0" presStyleIdx="1" presStyleCnt="2">
        <dgm:presLayoutVars>
          <dgm:chPref val="3"/>
        </dgm:presLayoutVars>
      </dgm:prSet>
      <dgm:spPr/>
    </dgm:pt>
    <dgm:pt modelId="{32207B60-400D-47B3-82F8-EBF7B2EC646E}" type="pres">
      <dgm:prSet presAssocID="{9B1504B4-E1C1-456E-9401-C79CA242D893}" presName="hierChild2" presStyleCnt="0"/>
      <dgm:spPr/>
    </dgm:pt>
  </dgm:ptLst>
  <dgm:cxnLst>
    <dgm:cxn modelId="{F987DD1D-D233-461C-A776-BAD39D5C4D81}" srcId="{9C714D3A-AB79-4567-8B43-8758A2B3FE25}" destId="{B6D5F2C6-C635-4086-A3EC-6AD2B7A9A5C9}" srcOrd="0" destOrd="0" parTransId="{A40B951E-32F2-4C54-84E7-794325F7F9DF}" sibTransId="{8879BC6E-F966-4AE4-A220-E415FE577F53}"/>
    <dgm:cxn modelId="{32F2405F-4DB4-47B2-B416-22CC494B0C47}" type="presOf" srcId="{9B1504B4-E1C1-456E-9401-C79CA242D893}" destId="{DC9B1DC6-AF43-4EDA-B26B-7B1F5B5AF928}" srcOrd="0" destOrd="0" presId="urn:microsoft.com/office/officeart/2005/8/layout/hierarchy1"/>
    <dgm:cxn modelId="{241F0685-87DF-4774-975C-2A2EC824897B}" type="presOf" srcId="{B6D5F2C6-C635-4086-A3EC-6AD2B7A9A5C9}" destId="{2F35B2E7-D29E-4074-A4B8-B76CC2598215}" srcOrd="0" destOrd="0" presId="urn:microsoft.com/office/officeart/2005/8/layout/hierarchy1"/>
    <dgm:cxn modelId="{74C53C8D-0516-4E76-8AB3-13D83C00D030}" type="presOf" srcId="{9C714D3A-AB79-4567-8B43-8758A2B3FE25}" destId="{363E079C-CE8E-4ABF-B29A-CF4F220A8BDC}" srcOrd="0" destOrd="0" presId="urn:microsoft.com/office/officeart/2005/8/layout/hierarchy1"/>
    <dgm:cxn modelId="{2FF519FC-EF79-4887-BC44-522B286CCC07}" srcId="{9C714D3A-AB79-4567-8B43-8758A2B3FE25}" destId="{9B1504B4-E1C1-456E-9401-C79CA242D893}" srcOrd="1" destOrd="0" parTransId="{8527B289-0A08-41B2-B3A7-EDA9E214266D}" sibTransId="{C5722437-4E44-47A7-91FB-4CE67CE22216}"/>
    <dgm:cxn modelId="{1B724A42-4A20-4F9E-A1A4-86FF1084E353}" type="presParOf" srcId="{363E079C-CE8E-4ABF-B29A-CF4F220A8BDC}" destId="{7DFE4331-AC34-49D4-A2CF-F9AC62EA2375}" srcOrd="0" destOrd="0" presId="urn:microsoft.com/office/officeart/2005/8/layout/hierarchy1"/>
    <dgm:cxn modelId="{9E48F7D8-B8D9-44A5-A333-1B40C945731D}" type="presParOf" srcId="{7DFE4331-AC34-49D4-A2CF-F9AC62EA2375}" destId="{1FEAB5FA-064C-479C-87F2-262D19EFC956}" srcOrd="0" destOrd="0" presId="urn:microsoft.com/office/officeart/2005/8/layout/hierarchy1"/>
    <dgm:cxn modelId="{45D523BC-A3A7-4014-A629-63E8957432CB}" type="presParOf" srcId="{1FEAB5FA-064C-479C-87F2-262D19EFC956}" destId="{85F52885-A9CA-4A42-8495-88EB093A3DDC}" srcOrd="0" destOrd="0" presId="urn:microsoft.com/office/officeart/2005/8/layout/hierarchy1"/>
    <dgm:cxn modelId="{BC6318E7-69C3-4876-BE0A-5BA8162C0CD7}" type="presParOf" srcId="{1FEAB5FA-064C-479C-87F2-262D19EFC956}" destId="{2F35B2E7-D29E-4074-A4B8-B76CC2598215}" srcOrd="1" destOrd="0" presId="urn:microsoft.com/office/officeart/2005/8/layout/hierarchy1"/>
    <dgm:cxn modelId="{F8BF095B-147D-488B-B493-8305EF46E0A0}" type="presParOf" srcId="{7DFE4331-AC34-49D4-A2CF-F9AC62EA2375}" destId="{A868F76A-A10B-466B-843C-BB088A2CF14A}" srcOrd="1" destOrd="0" presId="urn:microsoft.com/office/officeart/2005/8/layout/hierarchy1"/>
    <dgm:cxn modelId="{A027C06F-B6D7-4425-A867-9FADAB31739E}" type="presParOf" srcId="{363E079C-CE8E-4ABF-B29A-CF4F220A8BDC}" destId="{21B6A87C-C132-4906-8496-08AA38409330}" srcOrd="1" destOrd="0" presId="urn:microsoft.com/office/officeart/2005/8/layout/hierarchy1"/>
    <dgm:cxn modelId="{62432DF2-42E2-439F-A2C3-A8807461D819}" type="presParOf" srcId="{21B6A87C-C132-4906-8496-08AA38409330}" destId="{B9E1CA51-D98B-4AD4-82D9-7452F47950D9}" srcOrd="0" destOrd="0" presId="urn:microsoft.com/office/officeart/2005/8/layout/hierarchy1"/>
    <dgm:cxn modelId="{6712DAC4-9C40-49EA-8E18-C8039BEE30BC}" type="presParOf" srcId="{B9E1CA51-D98B-4AD4-82D9-7452F47950D9}" destId="{A8091A56-53E2-459C-BD7D-4C6AB3B8878E}" srcOrd="0" destOrd="0" presId="urn:microsoft.com/office/officeart/2005/8/layout/hierarchy1"/>
    <dgm:cxn modelId="{219F136F-A556-4B25-9263-73EC72356606}" type="presParOf" srcId="{B9E1CA51-D98B-4AD4-82D9-7452F47950D9}" destId="{DC9B1DC6-AF43-4EDA-B26B-7B1F5B5AF928}" srcOrd="1" destOrd="0" presId="urn:microsoft.com/office/officeart/2005/8/layout/hierarchy1"/>
    <dgm:cxn modelId="{B82AA4CB-E1F4-47A9-93D0-72BAA6AF66B4}" type="presParOf" srcId="{21B6A87C-C132-4906-8496-08AA38409330}" destId="{32207B60-400D-47B3-82F8-EBF7B2EC64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52885-A9CA-4A42-8495-88EB093A3DDC}">
      <dsp:nvSpPr>
        <dsp:cNvPr id="0" name=""/>
        <dsp:cNvSpPr/>
      </dsp:nvSpPr>
      <dsp:spPr>
        <a:xfrm>
          <a:off x="120148" y="1086"/>
          <a:ext cx="6950958" cy="4413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5B2E7-D29E-4074-A4B8-B76CC2598215}">
      <dsp:nvSpPr>
        <dsp:cNvPr id="0" name=""/>
        <dsp:cNvSpPr/>
      </dsp:nvSpPr>
      <dsp:spPr>
        <a:xfrm>
          <a:off x="892477" y="734798"/>
          <a:ext cx="6950958" cy="4413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What is a Financial Literacy Ambassador: </a:t>
          </a:r>
          <a:r>
            <a:rPr lang="en-US" sz="4200" kern="1200"/>
            <a:t>A financial literacy ambassador informs others about the importance of financial awareness and smart ways to handle money. </a:t>
          </a:r>
        </a:p>
      </dsp:txBody>
      <dsp:txXfrm>
        <a:off x="1021754" y="864075"/>
        <a:ext cx="6692404" cy="4155304"/>
      </dsp:txXfrm>
    </dsp:sp>
    <dsp:sp modelId="{A8091A56-53E2-459C-BD7D-4C6AB3B8878E}">
      <dsp:nvSpPr>
        <dsp:cNvPr id="0" name=""/>
        <dsp:cNvSpPr/>
      </dsp:nvSpPr>
      <dsp:spPr>
        <a:xfrm>
          <a:off x="8615764" y="1086"/>
          <a:ext cx="6950958" cy="4413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B1DC6-AF43-4EDA-B26B-7B1F5B5AF928}">
      <dsp:nvSpPr>
        <dsp:cNvPr id="0" name=""/>
        <dsp:cNvSpPr/>
      </dsp:nvSpPr>
      <dsp:spPr>
        <a:xfrm>
          <a:off x="9388093" y="734798"/>
          <a:ext cx="6950958" cy="4413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What we will be Presenting Today: </a:t>
          </a:r>
          <a:r>
            <a:rPr lang="en-US" sz="4200" kern="1200"/>
            <a:t>Today we will be presenting about Financial Choices; specifically, the needs and wants of a person, and how to save money.</a:t>
          </a:r>
        </a:p>
      </dsp:txBody>
      <dsp:txXfrm>
        <a:off x="9517370" y="864075"/>
        <a:ext cx="6692404" cy="4155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9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97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05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65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6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>
              <a:cs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695574" cy="1257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267836" y="7091377"/>
            <a:ext cx="2019299" cy="3190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6002" y="2955343"/>
            <a:ext cx="12415995" cy="296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87388" y="2711611"/>
            <a:ext cx="7267575" cy="572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983763" y="1976304"/>
            <a:ext cx="6288405" cy="691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157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0550" y="501891"/>
            <a:ext cx="13286898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4801" y="3076731"/>
            <a:ext cx="15598397" cy="523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flickr.com/photos/120360673@N04/13291006053/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86000" y="2693991"/>
            <a:ext cx="13258800" cy="1562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7005" algn="ctr">
              <a:lnSpc>
                <a:spcPct val="111200"/>
              </a:lnSpc>
            </a:pPr>
            <a:r>
              <a:rPr b="1">
                <a:latin typeface="Cambria" panose="02040503050406030204" pitchFamily="18" charset="0"/>
                <a:ea typeface="Cambria" panose="02040503050406030204" pitchFamily="18" charset="0"/>
              </a:rPr>
              <a:t>Financial</a:t>
            </a:r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b="1">
                <a:latin typeface="Cambria" panose="02040503050406030204" pitchFamily="18" charset="0"/>
                <a:ea typeface="Cambria" panose="02040503050406030204" pitchFamily="18" charset="0"/>
              </a:rPr>
              <a:t>Choices: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3243" y="7200900"/>
            <a:ext cx="70215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>
                <a:solidFill>
                  <a:srgbClr val="015798"/>
                </a:solidFill>
                <a:latin typeface="HelveticaNeueLT Std" panose="020B0804020202020204" pitchFamily="34" charset="0"/>
              </a:rPr>
              <a:t>Financial Literacy: Session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00AD6-6666-4727-9C90-0332910EE39B}"/>
              </a:ext>
            </a:extLst>
          </p:cNvPr>
          <p:cNvSpPr/>
          <p:nvPr/>
        </p:nvSpPr>
        <p:spPr>
          <a:xfrm>
            <a:off x="152400" y="4375975"/>
            <a:ext cx="16769719" cy="165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437005" algn="ctr">
              <a:lnSpc>
                <a:spcPct val="111200"/>
              </a:lnSpc>
            </a:pPr>
            <a:r>
              <a:rPr lang="en-US" sz="10000" b="1">
                <a:solidFill>
                  <a:srgbClr val="0157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Needs, Wants &amp; Savings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95300"/>
            <a:ext cx="14796850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458210" algn="ctr"/>
            <a:r>
              <a:rPr lang="en-US" sz="9600" spc="65">
                <a:latin typeface="Cambria"/>
                <a:ea typeface="Cambria"/>
                <a:cs typeface="Garamond"/>
              </a:rPr>
              <a:t>Ab</a:t>
            </a:r>
            <a:r>
              <a:rPr lang="en-US" sz="9600" spc="-190">
                <a:latin typeface="Cambria"/>
                <a:ea typeface="Cambria"/>
                <a:cs typeface="Garamond"/>
              </a:rPr>
              <a:t>o</a:t>
            </a:r>
            <a:r>
              <a:rPr lang="en-US" sz="9600" spc="110">
                <a:latin typeface="Cambria"/>
                <a:ea typeface="Cambria"/>
                <a:cs typeface="Garamond"/>
              </a:rPr>
              <a:t>u</a:t>
            </a:r>
            <a:r>
              <a:rPr lang="en-US" sz="9600" spc="225">
                <a:latin typeface="Cambria"/>
                <a:ea typeface="Cambria"/>
                <a:cs typeface="Garamond"/>
              </a:rPr>
              <a:t>t</a:t>
            </a:r>
            <a:r>
              <a:rPr lang="en-US" sz="9600" spc="-325">
                <a:latin typeface="Cambria"/>
                <a:ea typeface="Cambria"/>
                <a:cs typeface="Garamond"/>
              </a:rPr>
              <a:t> </a:t>
            </a:r>
            <a:r>
              <a:rPr lang="en-US" sz="9600" spc="225">
                <a:latin typeface="Cambria"/>
                <a:ea typeface="Cambria"/>
                <a:cs typeface="Garamond"/>
              </a:rPr>
              <a:t>t</a:t>
            </a:r>
            <a:r>
              <a:rPr lang="en-US" sz="9600" spc="110">
                <a:latin typeface="Cambria"/>
                <a:ea typeface="Cambria"/>
                <a:cs typeface="Garamond"/>
              </a:rPr>
              <a:t>h</a:t>
            </a:r>
            <a:r>
              <a:rPr lang="en-US" sz="9600" spc="20">
                <a:latin typeface="Cambria"/>
                <a:ea typeface="Cambria"/>
                <a:cs typeface="Garamond"/>
              </a:rPr>
              <a:t>e</a:t>
            </a:r>
            <a:r>
              <a:rPr lang="en-US" sz="9600" spc="-325">
                <a:latin typeface="Cambria"/>
                <a:ea typeface="Cambria"/>
                <a:cs typeface="Garamond"/>
              </a:rPr>
              <a:t> </a:t>
            </a:r>
            <a:r>
              <a:rPr lang="en-US" sz="9600" spc="-130">
                <a:latin typeface="Cambria"/>
                <a:ea typeface="Cambria"/>
                <a:cs typeface="Garamond"/>
              </a:rPr>
              <a:t>P</a:t>
            </a:r>
            <a:r>
              <a:rPr lang="en-US" sz="9600" spc="625">
                <a:latin typeface="Cambria"/>
                <a:ea typeface="Cambria"/>
                <a:cs typeface="Garamond"/>
              </a:rPr>
              <a:t>r</a:t>
            </a:r>
            <a:r>
              <a:rPr lang="en-US" sz="9600" spc="-190">
                <a:latin typeface="Cambria"/>
                <a:ea typeface="Cambria"/>
                <a:cs typeface="Garamond"/>
              </a:rPr>
              <a:t>o</a:t>
            </a:r>
            <a:r>
              <a:rPr lang="en-US" sz="9600" spc="-170">
                <a:latin typeface="Cambria"/>
                <a:ea typeface="Cambria"/>
                <a:cs typeface="Garamond"/>
              </a:rPr>
              <a:t>g</a:t>
            </a:r>
            <a:r>
              <a:rPr lang="en-US" sz="9600" spc="625">
                <a:latin typeface="Cambria"/>
                <a:ea typeface="Cambria"/>
                <a:cs typeface="Garamond"/>
              </a:rPr>
              <a:t>r</a:t>
            </a:r>
            <a:r>
              <a:rPr lang="en-US" sz="9600">
                <a:latin typeface="Cambria"/>
                <a:ea typeface="Cambria"/>
                <a:cs typeface="Garamond"/>
              </a:rPr>
              <a:t>a</a:t>
            </a:r>
            <a:r>
              <a:rPr lang="en-US" sz="9600" spc="40">
                <a:latin typeface="Cambria"/>
                <a:ea typeface="Cambria"/>
                <a:cs typeface="Garamond"/>
              </a:rPr>
              <a:t>m</a:t>
            </a:r>
            <a:endParaRPr>
              <a:latin typeface="Cambria"/>
              <a:ea typeface="Cambr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05738-0D7A-4133-A2EF-E9ED7698D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44800" y="114300"/>
            <a:ext cx="2497183" cy="2497183"/>
          </a:xfrm>
          <a:prstGeom prst="rect">
            <a:avLst/>
          </a:prstGeom>
        </p:spPr>
      </p:pic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D13B2AF3-7C48-DE89-FE80-4D48EAA2A86F}"/>
              </a:ext>
            </a:extLst>
          </p:cNvPr>
          <p:cNvGraphicFramePr/>
          <p:nvPr/>
        </p:nvGraphicFramePr>
        <p:xfrm>
          <a:off x="990600" y="3009900"/>
          <a:ext cx="16459200" cy="514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457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7649264" cy="3092755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4030F-07E1-5FB4-92D7-B3DC2B1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51" y="914395"/>
            <a:ext cx="14088631" cy="1996262"/>
          </a:xfrm>
        </p:spPr>
        <p:txBody>
          <a:bodyPr lIns="0" tIns="0" rIns="0" bIns="0">
            <a:normAutofit/>
          </a:bodyPr>
          <a:lstStyle/>
          <a:p>
            <a:r>
              <a:rPr lang="en-US">
                <a:latin typeface="Cambria"/>
                <a:ea typeface="Cambria"/>
              </a:rPr>
              <a:t>Needs Vs Wants</a:t>
            </a:r>
            <a:endParaRPr 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1518EF5-A415-CEC2-8B52-8B8BCC88B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5551" y="3297543"/>
            <a:ext cx="7438449" cy="5876659"/>
          </a:xfrm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b="0"/>
              <a:t>Ask yourself “Is this something I need to survive?” If yes, </a:t>
            </a:r>
            <a:r>
              <a:rPr lang="en-US" sz="3000"/>
              <a:t>this is a need</a:t>
            </a:r>
            <a:r>
              <a:rPr lang="en-US" sz="3000" b="0"/>
              <a:t>.</a:t>
            </a:r>
            <a:endParaRPr lang="en-US" sz="3000"/>
          </a:p>
          <a:p>
            <a:pPr>
              <a:spcAft>
                <a:spcPts val="600"/>
              </a:spcAft>
            </a:pPr>
            <a:endParaRPr lang="en-US" sz="3000" b="0"/>
          </a:p>
          <a:p>
            <a:pPr>
              <a:spcAft>
                <a:spcPts val="600"/>
              </a:spcAft>
            </a:pPr>
            <a:endParaRPr lang="en-US" sz="3000" b="0"/>
          </a:p>
          <a:p>
            <a:pPr>
              <a:spcAft>
                <a:spcPts val="600"/>
              </a:spcAft>
            </a:pPr>
            <a:r>
              <a:rPr lang="en-US" sz="3000" b="0"/>
              <a:t>As yourself “Is this something that would improve your quality of life"? If yes, </a:t>
            </a:r>
            <a:r>
              <a:rPr lang="en-US" sz="3000"/>
              <a:t>this is a want</a:t>
            </a:r>
            <a:r>
              <a:rPr lang="en-US" sz="3000" b="0"/>
              <a:t>.</a:t>
            </a:r>
            <a:endParaRPr lang="en-US" sz="3000"/>
          </a:p>
          <a:p>
            <a:pPr>
              <a:spcAft>
                <a:spcPts val="600"/>
              </a:spcAft>
            </a:pPr>
            <a:endParaRPr lang="en-US" sz="3000"/>
          </a:p>
        </p:txBody>
      </p:sp>
      <p:pic>
        <p:nvPicPr>
          <p:cNvPr id="5" name="Picture 5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68DCF7E5-1480-CB77-904C-02EC519A6AB4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10079050" y="3697062"/>
            <a:ext cx="7182758" cy="47944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072436" y="9314121"/>
            <a:ext cx="10215562" cy="972879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703129" cy="10287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CC15C-5927-48A8-A81B-D3948277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12" y="1488141"/>
            <a:ext cx="5425369" cy="41927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When Does A Need Become A Want?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A75D-F3E1-4139-88EE-46C53B93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4430" y="6181879"/>
            <a:ext cx="4688006" cy="1705265"/>
          </a:xfrm>
        </p:spPr>
        <p:txBody>
          <a:bodyPr vert="horz" lIns="91440" tIns="45720" rIns="91440" bIns="45720" rtlCol="0">
            <a:norm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</a:pPr>
            <a:br>
              <a:rPr lang="en-US"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become wants when you are meeting your basic needs yet doing so above your ‘means’.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AC05773-9136-799E-D4C6-31B12F10B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626" y="1931311"/>
            <a:ext cx="8562974" cy="63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9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AAE9-7D00-699D-92D9-375C4C3F3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6002" y="4114384"/>
            <a:ext cx="7267575" cy="2813078"/>
          </a:xfrm>
        </p:spPr>
        <p:txBody>
          <a:bodyPr wrap="square" lIns="0" tIns="0" rIns="0" bIns="0" anchor="t">
            <a:spAutoFit/>
          </a:bodyPr>
          <a:lstStyle/>
          <a:p>
            <a:pPr marL="514350" indent="-228600" algn="l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4800" b="0">
                <a:latin typeface="Calibri"/>
                <a:cs typeface="Calibri"/>
              </a:rPr>
              <a:t>Necessities</a:t>
            </a:r>
            <a:endParaRPr lang="en-US" sz="4800" b="0"/>
          </a:p>
          <a:p>
            <a:pPr marL="514350" indent="-228600" algn="l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4800" b="0">
                <a:latin typeface="Calibri"/>
                <a:cs typeface="Calibri"/>
              </a:rPr>
              <a:t>Wants</a:t>
            </a:r>
            <a:endParaRPr lang="en-US" sz="4800" b="0"/>
          </a:p>
          <a:p>
            <a:pPr marL="514350" indent="-228600" algn="l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4800" b="0">
                <a:latin typeface="Calibri"/>
                <a:cs typeface="Calibri"/>
              </a:rPr>
              <a:t>Savings and Paying off Debts</a:t>
            </a:r>
            <a:endParaRPr lang="en-US" sz="4800" b="0"/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CCFA362D-50B2-01FF-A05D-F9D3A2B1C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050" y="3697062"/>
            <a:ext cx="7182758" cy="47944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4898FD-A791-4738-33EC-F1852234159A}"/>
              </a:ext>
            </a:extLst>
          </p:cNvPr>
          <p:cNvSpPr/>
          <p:nvPr/>
        </p:nvSpPr>
        <p:spPr>
          <a:xfrm>
            <a:off x="906607" y="828675"/>
            <a:ext cx="16469589" cy="145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9876D-FD31-B1F5-A58F-163203E264EB}"/>
              </a:ext>
            </a:extLst>
          </p:cNvPr>
          <p:cNvSpPr txBox="1"/>
          <p:nvPr/>
        </p:nvSpPr>
        <p:spPr>
          <a:xfrm>
            <a:off x="1545648" y="4961659"/>
            <a:ext cx="6624204" cy="4546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2E358-F3FD-C45A-EB96-5F619B69E28E}"/>
              </a:ext>
            </a:extLst>
          </p:cNvPr>
          <p:cNvSpPr txBox="1"/>
          <p:nvPr/>
        </p:nvSpPr>
        <p:spPr>
          <a:xfrm>
            <a:off x="4208318" y="831272"/>
            <a:ext cx="1507980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800">
                <a:solidFill>
                  <a:schemeClr val="bg1"/>
                </a:solidFill>
                <a:latin typeface="Cambria"/>
                <a:ea typeface="+mn-lt"/>
                <a:cs typeface="+mn-lt"/>
              </a:rPr>
              <a:t>50/30/20 Budget Rule</a:t>
            </a:r>
            <a:endParaRPr lang="en-US" sz="8800">
              <a:solidFill>
                <a:schemeClr val="bg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9773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550" y="501891"/>
            <a:ext cx="1328689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>
                <a:latin typeface="Cambria" panose="02040503050406030204" pitchFamily="18" charset="0"/>
                <a:ea typeface="Cambria" panose="02040503050406030204" pitchFamily="18" charset="0"/>
              </a:rPr>
              <a:t>Applying What We Learned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1996185" y="2391013"/>
            <a:ext cx="14971691" cy="69090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51765" indent="-139700">
              <a:lnSpc>
                <a:spcPct val="100000"/>
              </a:lnSpc>
            </a:pPr>
            <a:r>
              <a:rPr spc="-150"/>
              <a:t>H</a:t>
            </a:r>
            <a:r>
              <a:rPr spc="114"/>
              <a:t>e</a:t>
            </a:r>
            <a:r>
              <a:rPr spc="65"/>
              <a:t>r</a:t>
            </a:r>
            <a:r>
              <a:rPr spc="114"/>
              <a:t>e</a:t>
            </a:r>
            <a:r>
              <a:rPr spc="-229"/>
              <a:t> </a:t>
            </a:r>
            <a:r>
              <a:rPr spc="-75"/>
              <a:t>a</a:t>
            </a:r>
            <a:r>
              <a:rPr spc="65"/>
              <a:t>r</a:t>
            </a:r>
            <a:r>
              <a:rPr spc="114"/>
              <a:t>e</a:t>
            </a:r>
            <a:r>
              <a:rPr spc="-229"/>
              <a:t> </a:t>
            </a:r>
            <a:r>
              <a:rPr spc="170"/>
              <a:t>s</a:t>
            </a:r>
            <a:r>
              <a:rPr spc="-75"/>
              <a:t>o</a:t>
            </a:r>
            <a:r>
              <a:rPr spc="55"/>
              <a:t>m</a:t>
            </a:r>
            <a:r>
              <a:rPr spc="114"/>
              <a:t>e</a:t>
            </a:r>
            <a:r>
              <a:rPr spc="-229"/>
              <a:t> </a:t>
            </a:r>
            <a:r>
              <a:rPr spc="55"/>
              <a:t>m</a:t>
            </a:r>
            <a:r>
              <a:rPr spc="-75"/>
              <a:t>o</a:t>
            </a:r>
            <a:r>
              <a:rPr spc="80"/>
              <a:t>n</a:t>
            </a:r>
            <a:r>
              <a:rPr spc="114"/>
              <a:t>e</a:t>
            </a:r>
            <a:r>
              <a:rPr spc="110"/>
              <a:t>y</a:t>
            </a:r>
            <a:r>
              <a:rPr spc="-75"/>
              <a:t>-</a:t>
            </a:r>
            <a:r>
              <a:rPr spc="170"/>
              <a:t>s</a:t>
            </a:r>
            <a:r>
              <a:rPr spc="-75"/>
              <a:t>a</a:t>
            </a:r>
            <a:r>
              <a:rPr spc="110"/>
              <a:t>v</a:t>
            </a:r>
            <a:r>
              <a:rPr spc="90"/>
              <a:t>i</a:t>
            </a:r>
            <a:r>
              <a:rPr spc="80"/>
              <a:t>n</a:t>
            </a:r>
            <a:r>
              <a:rPr spc="35"/>
              <a:t>g</a:t>
            </a:r>
            <a:r>
              <a:rPr spc="-229"/>
              <a:t> </a:t>
            </a:r>
            <a:r>
              <a:rPr spc="85"/>
              <a:t>t</a:t>
            </a:r>
            <a:r>
              <a:rPr spc="90"/>
              <a:t>i</a:t>
            </a:r>
            <a:r>
              <a:t>p</a:t>
            </a:r>
            <a:r>
              <a:rPr spc="170"/>
              <a:t>s</a:t>
            </a:r>
            <a:endParaRPr lang="en-US" spc="170"/>
          </a:p>
          <a:p>
            <a:pPr marL="608965" marR="5080" indent="-457200">
              <a:lnSpc>
                <a:spcPct val="116700"/>
              </a:lnSpc>
              <a:spcBef>
                <a:spcPts val="3229"/>
              </a:spcBef>
              <a:buFont typeface="Arial"/>
              <a:buChar char="•"/>
            </a:pPr>
            <a:r>
              <a:rPr sz="3000" b="0" spc="-55">
                <a:latin typeface="Times New Roman"/>
                <a:cs typeface="Times New Roman"/>
              </a:rPr>
              <a:t>E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">
                <a:latin typeface="Times New Roman"/>
                <a:cs typeface="Times New Roman"/>
              </a:rPr>
              <a:t>g</a:t>
            </a:r>
            <a:r>
              <a:rPr sz="3000" b="0" spc="120">
                <a:latin typeface="Times New Roman"/>
                <a:cs typeface="Times New Roman"/>
              </a:rPr>
              <a:t> </a:t>
            </a:r>
            <a:r>
              <a:rPr sz="3000" b="0">
                <a:latin typeface="Times New Roman"/>
                <a:cs typeface="Times New Roman"/>
              </a:rPr>
              <a:t>f</a:t>
            </a:r>
            <a:r>
              <a:rPr sz="3000" b="0" spc="15">
                <a:latin typeface="Times New Roman"/>
                <a:cs typeface="Times New Roman"/>
              </a:rPr>
              <a:t>oo</a:t>
            </a:r>
            <a:r>
              <a:rPr sz="3000" b="0" spc="105">
                <a:latin typeface="Times New Roman"/>
                <a:cs typeface="Times New Roman"/>
              </a:rPr>
              <a:t>d</a:t>
            </a:r>
            <a:r>
              <a:rPr sz="3000" b="0" spc="120">
                <a:latin typeface="Times New Roman"/>
                <a:cs typeface="Times New Roman"/>
              </a:rPr>
              <a:t> 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120">
                <a:latin typeface="Times New Roman"/>
                <a:cs typeface="Times New Roman"/>
              </a:rPr>
              <a:t> </a:t>
            </a:r>
            <a:r>
              <a:rPr sz="3000" b="0" spc="105">
                <a:latin typeface="Times New Roman"/>
                <a:cs typeface="Times New Roman"/>
              </a:rPr>
              <a:t>h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60">
                <a:latin typeface="Times New Roman"/>
                <a:cs typeface="Times New Roman"/>
              </a:rPr>
              <a:t>m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150">
                <a:latin typeface="Times New Roman"/>
                <a:cs typeface="Times New Roman"/>
              </a:rPr>
              <a:t>/</a:t>
            </a:r>
            <a:r>
              <a:rPr sz="3000" b="0" spc="120">
                <a:latin typeface="Times New Roman"/>
                <a:cs typeface="Times New Roman"/>
              </a:rPr>
              <a:t> </a:t>
            </a:r>
            <a:r>
              <a:rPr sz="3000" b="0" spc="105">
                <a:latin typeface="Times New Roman"/>
                <a:cs typeface="Times New Roman"/>
              </a:rPr>
              <a:t>d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75">
                <a:latin typeface="Times New Roman"/>
                <a:cs typeface="Times New Roman"/>
              </a:rPr>
              <a:t>r</a:t>
            </a:r>
            <a:r>
              <a:rPr sz="3000" b="0" spc="160">
                <a:latin typeface="Times New Roman"/>
                <a:cs typeface="Times New Roman"/>
              </a:rPr>
              <a:t>m</a:t>
            </a:r>
            <a:r>
              <a:rPr sz="3000" b="0" spc="120">
                <a:latin typeface="Times New Roman"/>
                <a:cs typeface="Times New Roman"/>
              </a:rPr>
              <a:t> 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05">
                <a:latin typeface="Times New Roman"/>
                <a:cs typeface="Times New Roman"/>
              </a:rPr>
              <a:t>d</a:t>
            </a:r>
            <a:r>
              <a:rPr sz="3000" b="0" spc="120">
                <a:latin typeface="Times New Roman"/>
                <a:cs typeface="Times New Roman"/>
              </a:rPr>
              <a:t> 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>
                <a:latin typeface="Times New Roman"/>
                <a:cs typeface="Times New Roman"/>
              </a:rPr>
              <a:t>f</a:t>
            </a:r>
            <a:r>
              <a:rPr sz="3000" b="0" spc="120">
                <a:latin typeface="Times New Roman"/>
                <a:cs typeface="Times New Roman"/>
              </a:rPr>
              <a:t> </a:t>
            </a:r>
            <a:r>
              <a:rPr sz="3000" b="0" spc="15">
                <a:latin typeface="Times New Roman"/>
                <a:cs typeface="Times New Roman"/>
              </a:rPr>
              <a:t>go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">
                <a:latin typeface="Times New Roman"/>
                <a:cs typeface="Times New Roman"/>
              </a:rPr>
              <a:t>g</a:t>
            </a:r>
            <a:r>
              <a:rPr sz="3000" b="0" spc="10">
                <a:latin typeface="Times New Roman"/>
                <a:cs typeface="Times New Roman"/>
              </a:rPr>
              <a:t> o</a:t>
            </a:r>
            <a:r>
              <a:rPr sz="3000" b="0" spc="120">
                <a:latin typeface="Times New Roman"/>
                <a:cs typeface="Times New Roman"/>
              </a:rPr>
              <a:t>u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endParaRPr sz="3000">
              <a:latin typeface="Times New Roman"/>
              <a:cs typeface="Times New Roman"/>
            </a:endParaRPr>
          </a:p>
          <a:p>
            <a:pPr marL="608965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sz="3000" b="0" spc="-140">
                <a:latin typeface="Times New Roman"/>
                <a:cs typeface="Times New Roman"/>
              </a:rPr>
              <a:t>R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">
                <a:latin typeface="Times New Roman"/>
                <a:cs typeface="Times New Roman"/>
              </a:rPr>
              <a:t>g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-60">
                <a:latin typeface="Times New Roman"/>
                <a:cs typeface="Times New Roman"/>
              </a:rPr>
              <a:t>x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30">
                <a:latin typeface="Times New Roman"/>
                <a:cs typeface="Times New Roman"/>
              </a:rPr>
              <a:t>b</a:t>
            </a:r>
            <a:r>
              <a:rPr sz="3000" b="0" spc="15">
                <a:latin typeface="Times New Roman"/>
                <a:cs typeface="Times New Roman"/>
              </a:rPr>
              <a:t>ook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05">
                <a:latin typeface="Times New Roman"/>
                <a:cs typeface="Times New Roman"/>
              </a:rPr>
              <a:t>d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>
                <a:latin typeface="Times New Roman"/>
                <a:cs typeface="Times New Roman"/>
              </a:rPr>
              <a:t>f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30">
                <a:latin typeface="Times New Roman"/>
                <a:cs typeface="Times New Roman"/>
              </a:rPr>
              <a:t>b</a:t>
            </a:r>
            <a:r>
              <a:rPr sz="3000" b="0" spc="120">
                <a:latin typeface="Times New Roman"/>
                <a:cs typeface="Times New Roman"/>
              </a:rPr>
              <a:t>u</a:t>
            </a:r>
            <a:r>
              <a:rPr sz="3000" b="0" spc="-150">
                <a:latin typeface="Times New Roman"/>
                <a:cs typeface="Times New Roman"/>
              </a:rPr>
              <a:t>y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">
                <a:latin typeface="Times New Roman"/>
                <a:cs typeface="Times New Roman"/>
              </a:rPr>
              <a:t>g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105">
                <a:latin typeface="Times New Roman"/>
                <a:cs typeface="Times New Roman"/>
              </a:rPr>
              <a:t>h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160">
                <a:latin typeface="Times New Roman"/>
                <a:cs typeface="Times New Roman"/>
              </a:rPr>
              <a:t>m</a:t>
            </a:r>
            <a:endParaRPr sz="3000">
              <a:latin typeface="Times New Roman"/>
              <a:cs typeface="Times New Roman"/>
            </a:endParaRPr>
          </a:p>
          <a:p>
            <a:pPr marL="608965" marR="6985" indent="-457200">
              <a:lnSpc>
                <a:spcPct val="116700"/>
              </a:lnSpc>
              <a:buFont typeface="Arial"/>
              <a:buChar char="•"/>
            </a:pPr>
            <a:r>
              <a:rPr sz="3000" b="0" spc="-90">
                <a:latin typeface="Times New Roman"/>
                <a:cs typeface="Times New Roman"/>
              </a:rPr>
              <a:t>D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350">
                <a:latin typeface="Times New Roman"/>
                <a:cs typeface="Times New Roman"/>
              </a:rPr>
              <a:t> 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350">
                <a:latin typeface="Times New Roman"/>
                <a:cs typeface="Times New Roman"/>
              </a:rPr>
              <a:t> </a:t>
            </a:r>
            <a:r>
              <a:rPr sz="3000" b="0" spc="30">
                <a:latin typeface="Times New Roman"/>
                <a:cs typeface="Times New Roman"/>
              </a:rPr>
              <a:t>b</a:t>
            </a:r>
            <a:r>
              <a:rPr sz="3000" b="0" spc="120">
                <a:latin typeface="Times New Roman"/>
                <a:cs typeface="Times New Roman"/>
              </a:rPr>
              <a:t>u</a:t>
            </a:r>
            <a:r>
              <a:rPr sz="3000" b="0" spc="-150">
                <a:latin typeface="Times New Roman"/>
                <a:cs typeface="Times New Roman"/>
              </a:rPr>
              <a:t>y</a:t>
            </a:r>
            <a:r>
              <a:rPr sz="3000" b="0" spc="350">
                <a:latin typeface="Times New Roman"/>
                <a:cs typeface="Times New Roman"/>
              </a:rPr>
              <a:t> 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105">
                <a:latin typeface="Times New Roman"/>
                <a:cs typeface="Times New Roman"/>
              </a:rPr>
              <a:t>h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">
                <a:latin typeface="Times New Roman"/>
                <a:cs typeface="Times New Roman"/>
              </a:rPr>
              <a:t>g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350">
                <a:latin typeface="Times New Roman"/>
                <a:cs typeface="Times New Roman"/>
              </a:rPr>
              <a:t> </a:t>
            </a:r>
            <a:r>
              <a:rPr sz="3000" b="0" spc="-60">
                <a:latin typeface="Times New Roman"/>
                <a:cs typeface="Times New Roman"/>
              </a:rPr>
              <a:t>j</a:t>
            </a:r>
            <a:r>
              <a:rPr sz="3000" b="0" spc="120">
                <a:latin typeface="Times New Roman"/>
                <a:cs typeface="Times New Roman"/>
              </a:rPr>
              <a:t>u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350">
                <a:latin typeface="Times New Roman"/>
                <a:cs typeface="Times New Roman"/>
              </a:rPr>
              <a:t> </a:t>
            </a:r>
            <a:r>
              <a:rPr sz="3000" b="0" spc="25">
                <a:latin typeface="Times New Roman"/>
                <a:cs typeface="Times New Roman"/>
              </a:rPr>
              <a:t>be</a:t>
            </a:r>
            <a:r>
              <a:rPr sz="3000" b="0" spc="-55">
                <a:latin typeface="Times New Roman"/>
                <a:cs typeface="Times New Roman"/>
              </a:rPr>
              <a:t>c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20">
                <a:latin typeface="Times New Roman"/>
                <a:cs typeface="Times New Roman"/>
              </a:rPr>
              <a:t>u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350">
                <a:latin typeface="Times New Roman"/>
                <a:cs typeface="Times New Roman"/>
              </a:rPr>
              <a:t> 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105">
                <a:latin typeface="Times New Roman"/>
                <a:cs typeface="Times New Roman"/>
              </a:rPr>
              <a:t>h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-150">
                <a:latin typeface="Times New Roman"/>
                <a:cs typeface="Times New Roman"/>
              </a:rPr>
              <a:t>y</a:t>
            </a:r>
            <a:r>
              <a:rPr sz="3000" b="0" spc="350">
                <a:latin typeface="Times New Roman"/>
                <a:cs typeface="Times New Roman"/>
              </a:rPr>
              <a:t> 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75">
                <a:latin typeface="Times New Roman"/>
                <a:cs typeface="Times New Roman"/>
              </a:rPr>
              <a:t>r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350">
                <a:latin typeface="Times New Roman"/>
                <a:cs typeface="Times New Roman"/>
              </a:rPr>
              <a:t> 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75">
                <a:latin typeface="Times New Roman"/>
                <a:cs typeface="Times New Roman"/>
              </a:rPr>
              <a:t> </a:t>
            </a:r>
            <a:r>
              <a:rPr sz="3000" b="0" spc="-70">
                <a:latin typeface="Times New Roman"/>
                <a:cs typeface="Times New Roman"/>
              </a:rPr>
              <a:t>S</a:t>
            </a:r>
            <a:r>
              <a:rPr sz="3000" b="0" spc="-370">
                <a:latin typeface="Times New Roman"/>
                <a:cs typeface="Times New Roman"/>
              </a:rPr>
              <a:t>A</a:t>
            </a:r>
            <a:r>
              <a:rPr sz="3000" b="0" spc="-295">
                <a:latin typeface="Times New Roman"/>
                <a:cs typeface="Times New Roman"/>
              </a:rPr>
              <a:t>L</a:t>
            </a:r>
            <a:r>
              <a:rPr sz="3000" b="0" spc="-55"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  <a:p>
            <a:pPr marL="608965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sz="3000" b="0" spc="-70">
                <a:latin typeface="Times New Roman"/>
                <a:cs typeface="Times New Roman"/>
              </a:rPr>
              <a:t>S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-135">
                <a:latin typeface="Times New Roman"/>
                <a:cs typeface="Times New Roman"/>
              </a:rPr>
              <a:t>v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120">
                <a:latin typeface="Times New Roman"/>
                <a:cs typeface="Times New Roman"/>
              </a:rPr>
              <a:t>u</a:t>
            </a:r>
            <a:r>
              <a:rPr sz="3000" b="0" spc="90">
                <a:latin typeface="Times New Roman"/>
                <a:cs typeface="Times New Roman"/>
              </a:rPr>
              <a:t>p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-75">
                <a:latin typeface="Times New Roman"/>
                <a:cs typeface="Times New Roman"/>
              </a:rPr>
              <a:t>l</a:t>
            </a:r>
            <a:r>
              <a:rPr sz="3000" b="0" spc="15">
                <a:latin typeface="Times New Roman"/>
                <a:cs typeface="Times New Roman"/>
              </a:rPr>
              <a:t>oo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-55">
                <a:latin typeface="Times New Roman"/>
                <a:cs typeface="Times New Roman"/>
              </a:rPr>
              <a:t>c</a:t>
            </a:r>
            <a:r>
              <a:rPr sz="3000" b="0" spc="105">
                <a:latin typeface="Times New Roman"/>
                <a:cs typeface="Times New Roman"/>
              </a:rPr>
              <a:t>h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">
                <a:latin typeface="Times New Roman"/>
                <a:cs typeface="Times New Roman"/>
              </a:rPr>
              <a:t>g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  <a:p>
            <a:pPr marL="608965" marR="8255" indent="-457200">
              <a:lnSpc>
                <a:spcPct val="116700"/>
              </a:lnSpc>
              <a:buFont typeface="Arial"/>
              <a:buChar char="•"/>
            </a:pPr>
            <a:r>
              <a:rPr sz="3000" b="0" spc="-90">
                <a:latin typeface="Times New Roman"/>
                <a:cs typeface="Times New Roman"/>
              </a:rPr>
              <a:t>D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0">
                <a:latin typeface="Times New Roman"/>
                <a:cs typeface="Times New Roman"/>
              </a:rPr>
              <a:t> 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10">
                <a:latin typeface="Times New Roman"/>
                <a:cs typeface="Times New Roman"/>
              </a:rPr>
              <a:t> 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-135">
                <a:latin typeface="Times New Roman"/>
                <a:cs typeface="Times New Roman"/>
              </a:rPr>
              <a:t>v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10">
                <a:latin typeface="Times New Roman"/>
                <a:cs typeface="Times New Roman"/>
              </a:rPr>
              <a:t> </a:t>
            </a:r>
            <a:r>
              <a:rPr sz="3000" b="0" spc="-150">
                <a:latin typeface="Times New Roman"/>
                <a:cs typeface="Times New Roman"/>
              </a:rPr>
              <a:t>y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20">
                <a:latin typeface="Times New Roman"/>
                <a:cs typeface="Times New Roman"/>
              </a:rPr>
              <a:t>u</a:t>
            </a:r>
            <a:r>
              <a:rPr sz="3000" b="0" spc="175">
                <a:latin typeface="Times New Roman"/>
                <a:cs typeface="Times New Roman"/>
              </a:rPr>
              <a:t>r</a:t>
            </a:r>
            <a:r>
              <a:rPr sz="3000" b="0" spc="10">
                <a:latin typeface="Times New Roman"/>
                <a:cs typeface="Times New Roman"/>
              </a:rPr>
              <a:t> </a:t>
            </a:r>
            <a:r>
              <a:rPr sz="3000" b="0" spc="-55">
                <a:latin typeface="Times New Roman"/>
                <a:cs typeface="Times New Roman"/>
              </a:rPr>
              <a:t>c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75">
                <a:latin typeface="Times New Roman"/>
                <a:cs typeface="Times New Roman"/>
              </a:rPr>
              <a:t>r</a:t>
            </a:r>
            <a:r>
              <a:rPr sz="3000" b="0" spc="105">
                <a:latin typeface="Times New Roman"/>
                <a:cs typeface="Times New Roman"/>
              </a:rPr>
              <a:t>d</a:t>
            </a:r>
            <a:r>
              <a:rPr sz="3000" b="0" spc="10">
                <a:latin typeface="Times New Roman"/>
                <a:cs typeface="Times New Roman"/>
              </a:rPr>
              <a:t> 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>
                <a:latin typeface="Times New Roman"/>
                <a:cs typeface="Times New Roman"/>
              </a:rPr>
              <a:t>f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75">
                <a:latin typeface="Times New Roman"/>
                <a:cs typeface="Times New Roman"/>
              </a:rPr>
              <a:t>r</a:t>
            </a:r>
            <a:r>
              <a:rPr sz="3000" b="0" spc="160">
                <a:latin typeface="Times New Roman"/>
                <a:cs typeface="Times New Roman"/>
              </a:rPr>
              <a:t>m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0">
                <a:latin typeface="Times New Roman"/>
                <a:cs typeface="Times New Roman"/>
              </a:rPr>
              <a:t> 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10">
                <a:latin typeface="Times New Roman"/>
                <a:cs typeface="Times New Roman"/>
              </a:rPr>
              <a:t> </a:t>
            </a:r>
            <a:r>
              <a:rPr sz="3000" b="0" spc="15">
                <a:latin typeface="Times New Roman"/>
                <a:cs typeface="Times New Roman"/>
              </a:rPr>
              <a:t>o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-75">
                <a:latin typeface="Times New Roman"/>
                <a:cs typeface="Times New Roman"/>
              </a:rPr>
              <a:t>l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0">
                <a:latin typeface="Times New Roman"/>
                <a:cs typeface="Times New Roman"/>
              </a:rPr>
              <a:t>n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15">
                <a:latin typeface="Times New Roman"/>
                <a:cs typeface="Times New Roman"/>
              </a:rPr>
              <a:t> </a:t>
            </a:r>
            <a:r>
              <a:rPr sz="3000" b="0" spc="-25">
                <a:latin typeface="Times New Roman"/>
                <a:cs typeface="Times New Roman"/>
              </a:rPr>
              <a:t>w</a:t>
            </a:r>
            <a:r>
              <a:rPr sz="3000" b="0" spc="25">
                <a:latin typeface="Times New Roman"/>
                <a:cs typeface="Times New Roman"/>
              </a:rPr>
              <a:t>eb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r>
              <a:rPr sz="3000" b="0" spc="25">
                <a:latin typeface="Times New Roman"/>
                <a:cs typeface="Times New Roman"/>
              </a:rPr>
              <a:t>i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45">
                <a:latin typeface="Times New Roman"/>
                <a:cs typeface="Times New Roman"/>
              </a:rPr>
              <a:t>s</a:t>
            </a:r>
            <a:endParaRPr sz="3000">
              <a:latin typeface="Times New Roman"/>
              <a:cs typeface="Times New Roman"/>
            </a:endParaRPr>
          </a:p>
          <a:p>
            <a:pPr marL="608965" indent="-457200">
              <a:spcBef>
                <a:spcPts val="600"/>
              </a:spcBef>
              <a:buFont typeface="Arial"/>
              <a:buChar char="•"/>
            </a:pPr>
            <a:r>
              <a:rPr sz="3000" b="0" spc="-140">
                <a:latin typeface="Times New Roman"/>
                <a:cs typeface="Times New Roman"/>
              </a:rPr>
              <a:t>C</a:t>
            </a:r>
            <a:r>
              <a:rPr sz="3000" b="0" spc="175">
                <a:latin typeface="Times New Roman"/>
                <a:cs typeface="Times New Roman"/>
              </a:rPr>
              <a:t>r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155">
                <a:latin typeface="Times New Roman"/>
                <a:cs typeface="Times New Roman"/>
              </a:rPr>
              <a:t>t</a:t>
            </a:r>
            <a:r>
              <a:rPr sz="3000" b="0" spc="25">
                <a:latin typeface="Times New Roman"/>
                <a:cs typeface="Times New Roman"/>
              </a:rPr>
              <a:t>e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sz="3000" b="0" spc="80">
                <a:latin typeface="Times New Roman"/>
                <a:cs typeface="Times New Roman"/>
              </a:rPr>
              <a:t>a</a:t>
            </a:r>
            <a:r>
              <a:rPr sz="3000" b="0" spc="-190">
                <a:latin typeface="Times New Roman"/>
                <a:cs typeface="Times New Roman"/>
              </a:rPr>
              <a:t> </a:t>
            </a:r>
            <a:r>
              <a:rPr lang="en-US" sz="3000" b="0" spc="30"/>
              <a:t>b</a:t>
            </a:r>
            <a:r>
              <a:rPr lang="en-US" sz="3000" b="0" spc="120"/>
              <a:t>u</a:t>
            </a:r>
            <a:r>
              <a:rPr lang="en-US" sz="3000" b="0" spc="105"/>
              <a:t>d</a:t>
            </a:r>
            <a:r>
              <a:rPr lang="en-US" sz="3000" b="0" spc="15"/>
              <a:t>g</a:t>
            </a:r>
            <a:r>
              <a:rPr lang="en-US" sz="3000" b="0" spc="25"/>
              <a:t>et</a:t>
            </a:r>
          </a:p>
          <a:p>
            <a:pPr marL="608965" indent="-457200">
              <a:spcBef>
                <a:spcPts val="600"/>
              </a:spcBef>
              <a:buFont typeface="Arial"/>
              <a:buChar char="•"/>
            </a:pPr>
            <a:r>
              <a:rPr lang="en-US" sz="3000" b="0" spc="25"/>
              <a:t>Buy in bulk</a:t>
            </a:r>
          </a:p>
          <a:p>
            <a:pPr marL="608965" indent="-457200">
              <a:spcBef>
                <a:spcPts val="600"/>
              </a:spcBef>
              <a:buFont typeface="Arial"/>
              <a:buChar char="•"/>
            </a:pPr>
            <a:r>
              <a:rPr lang="en-US" sz="3000" b="0" spc="25"/>
              <a:t>Eliminate recurring costs- sharing subscriptions with friends</a:t>
            </a:r>
          </a:p>
          <a:p>
            <a:pPr marL="608965" indent="-457200">
              <a:spcBef>
                <a:spcPts val="600"/>
              </a:spcBef>
              <a:buFont typeface="Arial"/>
              <a:buChar char="•"/>
            </a:pPr>
            <a:r>
              <a:rPr lang="en-US" sz="3000" b="0" spc="25"/>
              <a:t>Utilizing student discounts</a:t>
            </a:r>
          </a:p>
          <a:p>
            <a:pPr marL="151765">
              <a:spcBef>
                <a:spcPts val="600"/>
              </a:spcBef>
            </a:pPr>
            <a:endParaRPr lang="en-US" sz="3000" b="0" spc="25"/>
          </a:p>
          <a:p>
            <a:pPr marL="151765">
              <a:spcBef>
                <a:spcPts val="600"/>
              </a:spcBef>
            </a:pPr>
            <a:endParaRPr lang="en-US" sz="3000" b="0" spc="25"/>
          </a:p>
        </p:txBody>
      </p:sp>
      <p:sp>
        <p:nvSpPr>
          <p:cNvPr id="10" name="object 10"/>
          <p:cNvSpPr txBox="1"/>
          <p:nvPr/>
        </p:nvSpPr>
        <p:spPr>
          <a:xfrm>
            <a:off x="12330851" y="2391013"/>
            <a:ext cx="8247380" cy="5693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endParaRPr lang="en-US" sz="3700" b="1" spc="85">
              <a:solidFill>
                <a:srgbClr val="015798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Custom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Arial,Sans-Serif</vt:lpstr>
      <vt:lpstr>Calibri</vt:lpstr>
      <vt:lpstr>Cambria</vt:lpstr>
      <vt:lpstr>Garamond</vt:lpstr>
      <vt:lpstr>HelveticaNeueLT Std</vt:lpstr>
      <vt:lpstr>Lucida Sans</vt:lpstr>
      <vt:lpstr>Times New Roman</vt:lpstr>
      <vt:lpstr>Office Theme</vt:lpstr>
      <vt:lpstr>Financial Choices:</vt:lpstr>
      <vt:lpstr>About the Program</vt:lpstr>
      <vt:lpstr>Needs Vs Wants</vt:lpstr>
      <vt:lpstr>When Does A Need Become A Want?</vt:lpstr>
      <vt:lpstr>PowerPoint Presentation</vt:lpstr>
      <vt:lpstr>Applying What We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Choices: Needs, Wants &amp; Savings</dc:title>
  <dc:creator>Nayelys Ramirez</dc:creator>
  <cp:keywords>DAFNE1evboU,BAED1mKcvMY</cp:keywords>
  <cp:lastModifiedBy>Morgan O'Sullivan</cp:lastModifiedBy>
  <cp:revision>49</cp:revision>
  <dcterms:created xsi:type="dcterms:W3CDTF">2022-09-27T16:35:20Z</dcterms:created>
  <dcterms:modified xsi:type="dcterms:W3CDTF">2023-03-30T18:43:51Z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2022-09-23T00:00:00Z</vt:filetime>
  </property>
  <property fmtid="{D5CDD505-2E9C-101B-9397-08002B2CF9AE}" pid="3" name="LastSaved">
    <vt:filetime>2022-09-27T00:00:00Z</vt:filetime>
  </property>
</Properties>
</file>