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72" r:id="rId6"/>
    <p:sldId id="269" r:id="rId7"/>
    <p:sldId id="258" r:id="rId8"/>
    <p:sldId id="271" r:id="rId9"/>
    <p:sldId id="270" r:id="rId10"/>
    <p:sldId id="268" r:id="rId11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798"/>
    <a:srgbClr val="1C37A8"/>
    <a:srgbClr val="C445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9152CC-F683-5F88-B704-461CEE57FCC2}" v="4" dt="2023-03-30T18:34:41.788"/>
    <p1510:client id="{7D33B726-0F29-96EB-3C83-CC1D27AD280B}" v="285" dt="2022-10-31T15:28:53.390"/>
    <p1510:client id="{BF10297C-56B8-8AFA-9A36-87084CA485CB}" v="398" dt="2022-10-26T17:41:00.114"/>
    <p1510:client id="{C0ED346A-522B-D1D9-D722-9713BECB40CC}" v="101" dt="2022-10-25T20:05:39.473"/>
    <p1510:client id="{D54CB96F-96AF-3B8A-9588-5E3616EC1B45}" v="26" dt="2022-11-07T15:14:05.497"/>
    <p1510:client id="{FA581E45-93FE-9543-9D5C-10E45CE10219}" v="831" dt="2022-10-31T18:51:38.44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490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cs typeface="Calibri"/>
              </a:rPr>
              <a:t>E.G- someone who values saving and beliefs that one should only buy necessary items; however, during Black Friday, this individual buys the latest iPhone amongst other items.</a:t>
            </a:r>
          </a:p>
          <a:p>
            <a:endParaRPr lang="en-US">
              <a:cs typeface="Calibri"/>
            </a:endParaRPr>
          </a:p>
          <a:p>
            <a:r>
              <a:rPr lang="en-US" dirty="0">
                <a:cs typeface="Calibri"/>
              </a:rPr>
              <a:t>If our attitudes do not reflect our values it results in mental conflict</a:t>
            </a:r>
          </a:p>
        </p:txBody>
      </p:sp>
    </p:spTree>
    <p:extLst>
      <p:ext uri="{BB962C8B-B14F-4D97-AF65-F5344CB8AC3E}">
        <p14:creationId xmlns:p14="http://schemas.microsoft.com/office/powerpoint/2010/main" val="957603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695574" cy="1257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6267836" y="7091377"/>
            <a:ext cx="2019299" cy="3190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36002" y="2955343"/>
            <a:ext cx="12415995" cy="2965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0" b="0" i="0">
                <a:solidFill>
                  <a:srgbClr val="015798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599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0">
                <a:solidFill>
                  <a:srgbClr val="015798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0">
                <a:solidFill>
                  <a:srgbClr val="015798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887388" y="2711611"/>
            <a:ext cx="7267575" cy="5720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983763" y="1976304"/>
            <a:ext cx="6288405" cy="6911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1579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0">
                <a:solidFill>
                  <a:srgbClr val="015798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00550" y="501891"/>
            <a:ext cx="13286898" cy="116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0" i="0">
                <a:solidFill>
                  <a:srgbClr val="015798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44801" y="3076731"/>
            <a:ext cx="15598397" cy="5233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59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404766" y="4252479"/>
            <a:ext cx="13999152" cy="156235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marR="5080" indent="1437005" algn="ctr">
              <a:lnSpc>
                <a:spcPct val="111200"/>
              </a:lnSpc>
            </a:pPr>
            <a:r>
              <a:rPr lang="en-US" b="1">
                <a:latin typeface="Cambria"/>
                <a:ea typeface="Cambria"/>
              </a:rPr>
              <a:t>Holidays Spending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33243" y="6761018"/>
            <a:ext cx="7021513" cy="61555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000">
                <a:solidFill>
                  <a:srgbClr val="015798"/>
                </a:solidFill>
                <a:latin typeface="HelveticaNeueLT Std"/>
              </a:rPr>
              <a:t>Financial Literacy: Session 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173D165-EC4A-0DE1-392E-64435158D882}"/>
              </a:ext>
            </a:extLst>
          </p:cNvPr>
          <p:cNvSpPr/>
          <p:nvPr/>
        </p:nvSpPr>
        <p:spPr>
          <a:xfrm rot="-600000">
            <a:off x="2437410" y="3545734"/>
            <a:ext cx="6442362" cy="3607129"/>
          </a:xfrm>
          <a:prstGeom prst="wedgeRoundRectCallout">
            <a:avLst/>
          </a:prstGeom>
          <a:solidFill>
            <a:schemeClr val="bg1">
              <a:lumMod val="75000"/>
            </a:schemeClr>
          </a:solidFill>
          <a:ln>
            <a:solidFill>
              <a:srgbClr val="0157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CD2B94-72AF-7ECA-2C3D-49D6BD5F4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550" y="501891"/>
            <a:ext cx="13286898" cy="1384995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/>
              <a:t>The Black Friday Trap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2D5EFD-A4FC-A6B6-9F87-B18D12D790F3}"/>
              </a:ext>
            </a:extLst>
          </p:cNvPr>
          <p:cNvSpPr txBox="1"/>
          <p:nvPr/>
        </p:nvSpPr>
        <p:spPr>
          <a:xfrm rot="21000000">
            <a:off x="3354780" y="4230584"/>
            <a:ext cx="4616531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Times New Roman"/>
              </a:rPr>
              <a:t>About 17 percent of items were more expensive on Black Friday in 2016 than they were the week before on Amazon.com</a:t>
            </a:r>
            <a:endParaRPr lang="en-US" sz="2800" dirty="0">
              <a:cs typeface="Calibri"/>
            </a:endParaRPr>
          </a:p>
        </p:txBody>
      </p:sp>
      <p:pic>
        <p:nvPicPr>
          <p:cNvPr id="8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F1C3F8B-9E06-C3FD-DC6F-3FCF38D9A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7037" y="5148875"/>
            <a:ext cx="3440875" cy="371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45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80B57-A858-0DE8-DD8D-CEC916DA3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550" y="501891"/>
            <a:ext cx="13286898" cy="1384995"/>
          </a:xfr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/>
              <a:t>Values &amp; Attitudes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4DAF1-9E2E-3DF2-3E56-20F97636E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87388" y="2711611"/>
            <a:ext cx="7267575" cy="5124480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/>
              <a:t>Values- </a:t>
            </a:r>
            <a:r>
              <a:rPr lang="en-US" b="0"/>
              <a:t>Strongly held beliefs that guide our behavior and reflect what we think is right or wrong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Attitude- </a:t>
            </a:r>
            <a:r>
              <a:rPr lang="en-US" b="0"/>
              <a:t>Are more flexible and reflect one's current life situation, likes, and dislikes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F2670-1CF5-F640-2CE6-66188978D1E1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5189474" y="9186038"/>
            <a:ext cx="7940632" cy="461665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/>
              <a:t>Values-Attitudes-Emotional Reaction= Behavior</a:t>
            </a:r>
          </a:p>
        </p:txBody>
      </p: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E69C3AE-1615-F12E-8F71-9C693EEAC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0830" y="6486276"/>
            <a:ext cx="3945576" cy="3088823"/>
          </a:xfrm>
          <a:prstGeom prst="rect">
            <a:avLst/>
          </a:prstGeom>
        </p:spPr>
      </p:pic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057C464-1E4D-2316-B4EA-E0C227677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192" y="2391394"/>
            <a:ext cx="3663537" cy="366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39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3EEB8ED6-9142-4A11-B029-18DDE98C4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57300" y="547689"/>
            <a:ext cx="15773400" cy="1933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44240" algn="l" rtl="0">
              <a:lnSpc>
                <a:spcPct val="90000"/>
              </a:lnSpc>
              <a:spcBef>
                <a:spcPct val="0"/>
              </a:spcBef>
            </a:pPr>
            <a:r>
              <a:rPr lang="en-US" kern="1200" dirty="0">
                <a:cs typeface="+mj-cs"/>
              </a:rPr>
              <a:t>Activity Time!</a:t>
            </a:r>
          </a:p>
        </p:txBody>
      </p:sp>
      <p:pic>
        <p:nvPicPr>
          <p:cNvPr id="3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C9ACED64-ADE9-76E5-9596-DC6570C03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" r="7075" b="2"/>
          <a:stretch/>
        </p:blipFill>
        <p:spPr>
          <a:xfrm>
            <a:off x="1257300" y="2738437"/>
            <a:ext cx="9227476" cy="64551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1EDBF5-AE6A-993F-A04E-1698C8779F49}"/>
              </a:ext>
            </a:extLst>
          </p:cNvPr>
          <p:cNvSpPr txBox="1"/>
          <p:nvPr/>
        </p:nvSpPr>
        <p:spPr>
          <a:xfrm>
            <a:off x="11329416" y="4215974"/>
            <a:ext cx="5701284" cy="393223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Write down 3-5 core values that you have regarding spending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cs typeface="Calibri"/>
              </a:rPr>
              <a:t>Do your attitudes align with these values?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005ED5-DAB9-D6B5-09AC-9BD879BFF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8" y="806824"/>
            <a:ext cx="7175546" cy="2914215"/>
          </a:xfrm>
        </p:spPr>
        <p:txBody>
          <a:bodyPr lIns="0" tIns="0" rIns="0" bIns="0" anchor="b">
            <a:normAutofit/>
          </a:bodyPr>
          <a:lstStyle/>
          <a:p>
            <a:r>
              <a:rPr lang="en-US" sz="6000" dirty="0"/>
              <a:t>How Do Stores Promote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C90FF-4989-333D-A65F-D2ED4FF1D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7298" y="4029484"/>
            <a:ext cx="7175546" cy="5150375"/>
          </a:xfrm>
        </p:spPr>
        <p:txBody>
          <a:bodyPr wrap="square" lIns="0" tIns="0" rIns="0" bIns="0" anchor="t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endParaRPr lang="en-US" sz="3000" b="0"/>
          </a:p>
          <a:p>
            <a:pPr>
              <a:spcAft>
                <a:spcPts val="600"/>
              </a:spcAft>
            </a:pPr>
            <a:endParaRPr lang="en-US" sz="3000" b="0"/>
          </a:p>
          <a:p>
            <a:pPr>
              <a:spcAft>
                <a:spcPts val="600"/>
              </a:spcAft>
            </a:pPr>
            <a:endParaRPr lang="en-US" sz="3000" b="0" dirty="0"/>
          </a:p>
          <a:p>
            <a:pPr>
              <a:spcAft>
                <a:spcPts val="600"/>
              </a:spcAft>
            </a:pPr>
            <a:endParaRPr lang="en-US" sz="3000" b="0" dirty="0"/>
          </a:p>
          <a:p>
            <a:pPr>
              <a:spcAft>
                <a:spcPts val="600"/>
              </a:spcAft>
            </a:pPr>
            <a:endParaRPr lang="en-US" sz="3000" b="0" dirty="0"/>
          </a:p>
          <a:p>
            <a:pPr>
              <a:spcAft>
                <a:spcPts val="600"/>
              </a:spcAft>
            </a:pPr>
            <a:endParaRPr lang="en-US" sz="3000" b="0" dirty="0"/>
          </a:p>
          <a:p>
            <a:pPr>
              <a:spcAft>
                <a:spcPts val="600"/>
              </a:spcAft>
            </a:pPr>
            <a:endParaRPr lang="en-US" sz="3000" b="0" dirty="0"/>
          </a:p>
          <a:p>
            <a:pPr>
              <a:spcAft>
                <a:spcPts val="600"/>
              </a:spcAft>
            </a:pPr>
            <a:endParaRPr lang="en-US" sz="3000" b="0" dirty="0"/>
          </a:p>
          <a:p>
            <a:pPr>
              <a:spcAft>
                <a:spcPts val="600"/>
              </a:spcAft>
            </a:pPr>
            <a:endParaRPr lang="en-US" sz="3000" b="0" dirty="0"/>
          </a:p>
          <a:p>
            <a:pPr>
              <a:spcAft>
                <a:spcPts val="600"/>
              </a:spcAft>
            </a:pPr>
            <a:endParaRPr lang="en-US" sz="3000" b="0" dirty="0"/>
          </a:p>
          <a:p>
            <a:pPr>
              <a:spcAft>
                <a:spcPts val="600"/>
              </a:spcAft>
            </a:pPr>
            <a:r>
              <a:rPr lang="en-US" sz="3000" b="0" dirty="0">
                <a:solidFill>
                  <a:srgbClr val="015798"/>
                </a:solidFill>
              </a:rPr>
              <a:t>https://youtu.be/WXQTte5wGGI</a:t>
            </a:r>
            <a:endParaRPr lang="en-US" sz="3000">
              <a:solidFill>
                <a:srgbClr val="015798"/>
              </a:solidFill>
            </a:endParaRPr>
          </a:p>
          <a:p>
            <a:pPr>
              <a:spcAft>
                <a:spcPts val="600"/>
              </a:spcAft>
            </a:pPr>
            <a:endParaRPr lang="en-US" sz="3000" b="0"/>
          </a:p>
        </p:txBody>
      </p:sp>
      <p:pic>
        <p:nvPicPr>
          <p:cNvPr id="5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2A17E473-FCE8-8F8C-EEE4-56A3D98D8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636" y="908029"/>
            <a:ext cx="8048062" cy="817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66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7542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08E30BF7-B7C3-9612-6C32-44A689FA2E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" r="-1" b="42768"/>
          <a:stretch/>
        </p:blipFill>
        <p:spPr>
          <a:xfrm>
            <a:off x="-1" y="10"/>
            <a:ext cx="18342193" cy="700039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57" y="4481218"/>
            <a:ext cx="18342191" cy="2743201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111E58C-139D-4C50-8D0E-B77C0EAB9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008" y="6826555"/>
            <a:ext cx="7532673" cy="2264897"/>
          </a:xfrm>
        </p:spPr>
        <p:txBody>
          <a:bodyPr lIns="0" tIns="0" rIns="0" bIns="0">
            <a:normAutofit/>
          </a:bodyPr>
          <a:lstStyle/>
          <a:p>
            <a:r>
              <a:rPr lang="en-US" sz="5400">
                <a:solidFill>
                  <a:schemeClr val="tx2"/>
                </a:solidFill>
              </a:rPr>
              <a:t>Questions to Consider Prior to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8E5B6-4527-835E-5422-9834EEDF2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05370" y="6039815"/>
            <a:ext cx="7389617" cy="3853227"/>
          </a:xfrm>
        </p:spPr>
        <p:txBody>
          <a:bodyPr lIns="0" tIns="0" rIns="0" bIns="0"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dirty="0">
                <a:solidFill>
                  <a:schemeClr val="tx2"/>
                </a:solidFill>
              </a:rPr>
              <a:t>1. Will I really use this product?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dirty="0">
                <a:solidFill>
                  <a:schemeClr val="tx2"/>
                </a:solidFill>
              </a:rPr>
              <a:t>2.  Do I own anything else that provides the same use?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dirty="0">
                <a:solidFill>
                  <a:schemeClr val="tx2"/>
                </a:solidFill>
              </a:rPr>
              <a:t>3. Am I motivated to buy this item because it is branded?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dirty="0">
                <a:solidFill>
                  <a:schemeClr val="tx2"/>
                </a:solidFill>
              </a:rPr>
              <a:t>4. Did the salesperson influence my desire for this item?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dirty="0">
                <a:solidFill>
                  <a:schemeClr val="tx2"/>
                </a:solidFill>
              </a:rPr>
              <a:t>5. Where will I put it?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dirty="0">
                <a:solidFill>
                  <a:schemeClr val="tx2"/>
                </a:solidFill>
              </a:rPr>
              <a:t>6. What is the financial cost of this purchase, and can I really afford it?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dirty="0">
                <a:solidFill>
                  <a:schemeClr val="tx2"/>
                </a:solidFill>
              </a:rPr>
              <a:t>7. What if I wait?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dirty="0">
                <a:solidFill>
                  <a:schemeClr val="tx2"/>
                </a:solidFill>
              </a:rPr>
              <a:t>8. What else will I have to give up to afford this?  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dirty="0">
                <a:solidFill>
                  <a:schemeClr val="tx2"/>
                </a:solidFill>
              </a:rPr>
              <a:t>9. Will this purchase make me feel guilty? </a:t>
            </a:r>
          </a:p>
        </p:txBody>
      </p:sp>
    </p:spTree>
    <p:extLst>
      <p:ext uri="{BB962C8B-B14F-4D97-AF65-F5344CB8AC3E}">
        <p14:creationId xmlns:p14="http://schemas.microsoft.com/office/powerpoint/2010/main" val="3126540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A8D99-D19B-4661-956B-09AF07459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03" y="723900"/>
            <a:ext cx="16944303" cy="2769989"/>
          </a:xfr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dirty="0">
                <a:latin typeface="Cambria"/>
                <a:ea typeface="Cambria"/>
              </a:rPr>
              <a:t>Ways to Save Money During the Holidays?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788C35-AF2B-E0FC-C44F-7BD3616D98AB}"/>
              </a:ext>
            </a:extLst>
          </p:cNvPr>
          <p:cNvSpPr txBox="1"/>
          <p:nvPr/>
        </p:nvSpPr>
        <p:spPr>
          <a:xfrm>
            <a:off x="2434440" y="3369623"/>
            <a:ext cx="14576961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4400" dirty="0"/>
              <a:t>Make it a potluck where everyone brings a dish</a:t>
            </a:r>
            <a:endParaRPr lang="en-US" sz="4400" dirty="0"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4400" dirty="0"/>
              <a:t>Get creative with gifts e.g., Secret Santa</a:t>
            </a:r>
            <a:endParaRPr lang="en-US" sz="4400" dirty="0"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4400" dirty="0"/>
              <a:t>Plan before buying gifts to stay on target</a:t>
            </a:r>
            <a:endParaRPr lang="en-US" sz="4400" dirty="0"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4400" dirty="0"/>
              <a:t>Rent outfits- rent the runway, le tote, Gwynnie Bee</a:t>
            </a:r>
            <a:endParaRPr lang="en-US" sz="4400" dirty="0"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4400" dirty="0"/>
              <a:t>Set a budget and stick to it</a:t>
            </a:r>
          </a:p>
          <a:p>
            <a:pPr marL="342900" indent="-342900">
              <a:buAutoNum type="arabicPeriod"/>
            </a:pPr>
            <a:r>
              <a:rPr lang="en-US" sz="4400" dirty="0">
                <a:cs typeface="Calibri"/>
              </a:rPr>
              <a:t>Stick to simple recipes</a:t>
            </a:r>
          </a:p>
          <a:p>
            <a:pPr marL="342900" indent="-342900">
              <a:buAutoNum type="arabicPeriod"/>
            </a:pPr>
            <a:r>
              <a:rPr lang="en-US" sz="4400" dirty="0">
                <a:cs typeface="Calibri"/>
              </a:rPr>
              <a:t>Do it yourself centerpieces and other decorations</a:t>
            </a:r>
          </a:p>
          <a:p>
            <a:pPr marL="342900" indent="-342900">
              <a:buAutoNum type="arabicPeriod"/>
            </a:pPr>
            <a:r>
              <a:rPr lang="en-US" sz="4400" dirty="0">
                <a:cs typeface="Calibri"/>
              </a:rPr>
              <a:t>Make use of coupons and discounts</a:t>
            </a:r>
          </a:p>
          <a:p>
            <a:pPr marL="342900" indent="-342900">
              <a:buAutoNum type="arabicPeriod"/>
            </a:pPr>
            <a:endParaRPr lang="en-US" sz="4400">
              <a:cs typeface="Calibri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93A53B4B-1AC0-DF2E-6433-12EAA2C5A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5413" y="8120510"/>
            <a:ext cx="2743200" cy="182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19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428B812675EF43A0D093F10F302935" ma:contentTypeVersion="9" ma:contentTypeDescription="Create a new document." ma:contentTypeScope="" ma:versionID="098a37d8623d656863a5b04ffb47b213">
  <xsd:schema xmlns:xsd="http://www.w3.org/2001/XMLSchema" xmlns:xs="http://www.w3.org/2001/XMLSchema" xmlns:p="http://schemas.microsoft.com/office/2006/metadata/properties" xmlns:ns3="fd2907c4-28b2-4731-a068-1e66b513ccef" xmlns:ns4="7f4c772b-0444-43f5-8f25-40fb6708223a" targetNamespace="http://schemas.microsoft.com/office/2006/metadata/properties" ma:root="true" ma:fieldsID="2eba1066463b843bb621fbfecfd09f5b" ns3:_="" ns4:_="">
    <xsd:import namespace="fd2907c4-28b2-4731-a068-1e66b513ccef"/>
    <xsd:import namespace="7f4c772b-0444-43f5-8f25-40fb670822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907c4-28b2-4731-a068-1e66b513cc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4c772b-0444-43f5-8f25-40fb6708223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F66183-D338-4AE6-8C5F-59E71EB4F8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E11D12-E3A0-4948-ACCB-D28CEF44EE50}">
  <ds:schemaRefs>
    <ds:schemaRef ds:uri="7f4c772b-0444-43f5-8f25-40fb6708223a"/>
    <ds:schemaRef ds:uri="fd2907c4-28b2-4731-a068-1e66b513cce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18F1730-FDBF-40C4-AAAA-6FE355A96DBA}">
  <ds:schemaRefs>
    <ds:schemaRef ds:uri="7f4c772b-0444-43f5-8f25-40fb6708223a"/>
    <ds:schemaRef ds:uri="fd2907c4-28b2-4731-a068-1e66b513cc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Custom</PresentationFormat>
  <Slides>7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Holidays Spending</vt:lpstr>
      <vt:lpstr>The Black Friday Trap</vt:lpstr>
      <vt:lpstr>Values &amp; Attitudes</vt:lpstr>
      <vt:lpstr>Activity Time!</vt:lpstr>
      <vt:lpstr>How Do Stores Promote Spending</vt:lpstr>
      <vt:lpstr>Questions to Consider Prior to Spending</vt:lpstr>
      <vt:lpstr>Ways to Save Money During the Holidays?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Choices: Needs, Wants &amp; Savings</dc:title>
  <dc:creator>Nayelys Ramirez</dc:creator>
  <cp:keywords>DAFNE1evboU,BAED1mKcvMY</cp:keywords>
  <cp:revision>128</cp:revision>
  <dcterms:created xsi:type="dcterms:W3CDTF">2022-09-27T16:35:20Z</dcterms:created>
  <dcterms:modified xsi:type="dcterms:W3CDTF">2023-03-30T18:34:49Z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2022-09-23T00:00:00Z</vt:filetime>
  </property>
  <property fmtid="{D5CDD505-2E9C-101B-9397-08002B2CF9AE}" pid="3" name="LastSaved">
    <vt:filetime>2022-09-27T00:00:00Z</vt:filetime>
  </property>
  <property fmtid="{D5CDD505-2E9C-101B-9397-08002B2CF9AE}" pid="4" name="ContentTypeId">
    <vt:lpwstr>0x010100D7428B812675EF43A0D093F10F302935</vt:lpwstr>
  </property>
</Properties>
</file>