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5"/>
  </p:sldMasterIdLst>
  <p:notesMasterIdLst>
    <p:notesMasterId r:id="rId83"/>
  </p:notesMasterIdLst>
  <p:sldIdLst>
    <p:sldId id="617" r:id="rId6"/>
    <p:sldId id="618" r:id="rId7"/>
    <p:sldId id="619" r:id="rId8"/>
    <p:sldId id="621" r:id="rId9"/>
    <p:sldId id="622" r:id="rId10"/>
    <p:sldId id="623" r:id="rId11"/>
    <p:sldId id="413" r:id="rId12"/>
    <p:sldId id="418" r:id="rId13"/>
    <p:sldId id="419" r:id="rId14"/>
    <p:sldId id="422" r:id="rId15"/>
    <p:sldId id="423" r:id="rId16"/>
    <p:sldId id="424" r:id="rId17"/>
    <p:sldId id="425" r:id="rId18"/>
    <p:sldId id="426" r:id="rId19"/>
    <p:sldId id="427" r:id="rId20"/>
    <p:sldId id="428" r:id="rId21"/>
    <p:sldId id="429" r:id="rId22"/>
    <p:sldId id="430" r:id="rId23"/>
    <p:sldId id="431" r:id="rId24"/>
    <p:sldId id="432" r:id="rId25"/>
    <p:sldId id="433" r:id="rId26"/>
    <p:sldId id="434" r:id="rId27"/>
    <p:sldId id="435" r:id="rId28"/>
    <p:sldId id="436" r:id="rId29"/>
    <p:sldId id="437" r:id="rId30"/>
    <p:sldId id="438" r:id="rId31"/>
    <p:sldId id="439" r:id="rId32"/>
    <p:sldId id="440" r:id="rId33"/>
    <p:sldId id="441" r:id="rId34"/>
    <p:sldId id="442" r:id="rId35"/>
    <p:sldId id="443" r:id="rId36"/>
    <p:sldId id="444" r:id="rId37"/>
    <p:sldId id="445" r:id="rId38"/>
    <p:sldId id="446" r:id="rId39"/>
    <p:sldId id="449" r:id="rId40"/>
    <p:sldId id="600" r:id="rId41"/>
    <p:sldId id="599" r:id="rId42"/>
    <p:sldId id="602" r:id="rId43"/>
    <p:sldId id="603" r:id="rId44"/>
    <p:sldId id="604" r:id="rId45"/>
    <p:sldId id="605" r:id="rId46"/>
    <p:sldId id="606" r:id="rId47"/>
    <p:sldId id="607" r:id="rId48"/>
    <p:sldId id="608" r:id="rId49"/>
    <p:sldId id="609" r:id="rId50"/>
    <p:sldId id="610" r:id="rId51"/>
    <p:sldId id="611" r:id="rId52"/>
    <p:sldId id="612" r:id="rId53"/>
    <p:sldId id="613" r:id="rId54"/>
    <p:sldId id="614" r:id="rId55"/>
    <p:sldId id="615" r:id="rId56"/>
    <p:sldId id="616" r:id="rId57"/>
    <p:sldId id="550" r:id="rId58"/>
    <p:sldId id="551" r:id="rId59"/>
    <p:sldId id="552" r:id="rId60"/>
    <p:sldId id="553" r:id="rId61"/>
    <p:sldId id="554" r:id="rId62"/>
    <p:sldId id="555" r:id="rId63"/>
    <p:sldId id="556" r:id="rId64"/>
    <p:sldId id="557" r:id="rId65"/>
    <p:sldId id="558" r:id="rId66"/>
    <p:sldId id="559" r:id="rId67"/>
    <p:sldId id="560" r:id="rId68"/>
    <p:sldId id="561" r:id="rId69"/>
    <p:sldId id="562" r:id="rId70"/>
    <p:sldId id="563" r:id="rId71"/>
    <p:sldId id="564" r:id="rId72"/>
    <p:sldId id="565" r:id="rId73"/>
    <p:sldId id="566" r:id="rId74"/>
    <p:sldId id="567" r:id="rId75"/>
    <p:sldId id="568" r:id="rId76"/>
    <p:sldId id="569" r:id="rId77"/>
    <p:sldId id="570" r:id="rId78"/>
    <p:sldId id="571" r:id="rId79"/>
    <p:sldId id="572" r:id="rId80"/>
    <p:sldId id="547" r:id="rId81"/>
    <p:sldId id="620"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Benjamin" initials="SB" lastIdx="5" clrIdx="0">
    <p:extLst>
      <p:ext uri="{19B8F6BF-5375-455C-9EA6-DF929625EA0E}">
        <p15:presenceInfo xmlns:p15="http://schemas.microsoft.com/office/powerpoint/2012/main" userId="S-1-5-21-560238246-503670158-341402209-6340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46D"/>
    <a:srgbClr val="E7EFF5"/>
    <a:srgbClr val="DDDEDF"/>
    <a:srgbClr val="113C53"/>
    <a:srgbClr val="0E2C3B"/>
    <a:srgbClr val="344F67"/>
    <a:srgbClr val="385770"/>
    <a:srgbClr val="324962"/>
    <a:srgbClr val="F6F9F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67" d="100"/>
          <a:sy n="67" d="100"/>
        </p:scale>
        <p:origin x="204" y="60"/>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dirty="0"/>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a:t>
            </a:fld>
            <a:endParaRPr lang="en-US" dirty="0"/>
          </a:p>
        </p:txBody>
      </p:sp>
    </p:spTree>
    <p:extLst>
      <p:ext uri="{BB962C8B-B14F-4D97-AF65-F5344CB8AC3E}">
        <p14:creationId xmlns:p14="http://schemas.microsoft.com/office/powerpoint/2010/main" val="3324025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“Get</a:t>
            </a:r>
            <a:r>
              <a:rPr lang="en-US" baseline="0" dirty="0"/>
              <a:t> Started”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15</a:t>
            </a:fld>
            <a:endParaRPr lang="en-US" dirty="0"/>
          </a:p>
        </p:txBody>
      </p:sp>
    </p:spTree>
    <p:extLst>
      <p:ext uri="{BB962C8B-B14F-4D97-AF65-F5344CB8AC3E}">
        <p14:creationId xmlns:p14="http://schemas.microsoft.com/office/powerpoint/2010/main" val="3671147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“Create</a:t>
            </a:r>
            <a:r>
              <a:rPr lang="en-US" altLang="en-US" baseline="0" dirty="0"/>
              <a:t> a Save Key” view.</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 Save Key allows an applicant to save their </a:t>
            </a:r>
            <a:r>
              <a:rPr lang="en-US" sz="1200" b="0" i="1" kern="1200" dirty="0">
                <a:solidFill>
                  <a:schemeClr val="tx1"/>
                </a:solidFill>
                <a:effectLst/>
                <a:latin typeface="+mn-lt"/>
                <a:ea typeface="+mn-ea"/>
                <a:cs typeface="+mn-cs"/>
              </a:rPr>
              <a:t>Free Application for Federal Student Aid</a:t>
            </a:r>
            <a:r>
              <a:rPr lang="en-US" sz="1200" b="0" i="0" kern="1200" dirty="0">
                <a:solidFill>
                  <a:schemeClr val="tx1"/>
                </a:solidFill>
                <a:effectLst/>
                <a:latin typeface="+mn-lt"/>
                <a:ea typeface="+mn-ea"/>
                <a:cs typeface="+mn-cs"/>
              </a:rPr>
              <a:t> (FAFSA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altLang="en-US" dirty="0"/>
              <a:t>form and return at a later time to complete and submit the application. </a:t>
            </a:r>
            <a:r>
              <a:rPr lang="en-US" sz="1200" kern="1200" dirty="0">
                <a:solidFill>
                  <a:schemeClr val="tx1"/>
                </a:solidFill>
                <a:effectLst/>
                <a:latin typeface="+mn-lt"/>
                <a:ea typeface="+mn-ea"/>
                <a:cs typeface="+mn-cs"/>
              </a:rPr>
              <a:t>The application is saved for 45 days, unless the applicant submits their application for processing prior to that</a:t>
            </a:r>
            <a:r>
              <a:rPr lang="en-US" altLang="en-US" dirty="0"/>
              <a:t>. Additionally, the Save Key provides applicants a way</a:t>
            </a:r>
            <a:r>
              <a:rPr lang="en-US" sz="1200" b="0" i="0" kern="1200" dirty="0">
                <a:solidFill>
                  <a:schemeClr val="tx1"/>
                </a:solidFill>
                <a:effectLst/>
                <a:latin typeface="+mn-lt"/>
                <a:ea typeface="+mn-ea"/>
                <a:cs typeface="+mn-cs"/>
              </a:rPr>
              <a:t> to share access to their FAFSA form or correction if their parent(s) needs to add information or sign it.</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16</a:t>
            </a:fld>
            <a:endParaRPr lang="en-US" dirty="0"/>
          </a:p>
        </p:txBody>
      </p:sp>
    </p:spTree>
    <p:extLst>
      <p:ext uri="{BB962C8B-B14F-4D97-AF65-F5344CB8AC3E}">
        <p14:creationId xmlns:p14="http://schemas.microsoft.com/office/powerpoint/2010/main" val="2989224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“Introduction”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Each topic has accordion</a:t>
            </a:r>
            <a:r>
              <a:rPr lang="en-US" altLang="en-US" baseline="0" dirty="0"/>
              <a:t> functionality that can be expanded and contracted to reveal or conceal additional information.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17</a:t>
            </a:fld>
            <a:endParaRPr lang="en-US" dirty="0"/>
          </a:p>
        </p:txBody>
      </p:sp>
    </p:spTree>
    <p:extLst>
      <p:ext uri="{BB962C8B-B14F-4D97-AF65-F5344CB8AC3E}">
        <p14:creationId xmlns:p14="http://schemas.microsoft.com/office/powerpoint/2010/main" val="4265992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Dependent Student with Parental Data title</a:t>
            </a:r>
            <a:r>
              <a:rPr lang="en-US" altLang="en-US" baseline="0" dirty="0"/>
              <a:t> slide </a:t>
            </a:r>
            <a:r>
              <a:rPr lang="en-US" altLang="en-US" dirty="0"/>
              <a:t>– logged in as an applicant. </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dirty="0"/>
          </a:p>
        </p:txBody>
      </p:sp>
    </p:spTree>
    <p:extLst>
      <p:ext uri="{BB962C8B-B14F-4D97-AF65-F5344CB8AC3E}">
        <p14:creationId xmlns:p14="http://schemas.microsoft.com/office/powerpoint/2010/main" val="3078573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“Personal Information</a:t>
            </a:r>
            <a:r>
              <a:rPr lang="en-US" altLang="en-US" baseline="0" dirty="0"/>
              <a:t> for Student</a:t>
            </a:r>
            <a:r>
              <a:rPr lang="en-US" altLang="en-US" dirty="0"/>
              <a:t>” view.</a:t>
            </a:r>
          </a:p>
          <a:p>
            <a:endParaRPr lang="en-US" altLang="en-US" dirty="0"/>
          </a:p>
          <a:p>
            <a:r>
              <a:rPr lang="en-US" sz="1200" kern="1200" dirty="0">
                <a:solidFill>
                  <a:schemeClr val="tx1"/>
                </a:solidFill>
                <a:effectLst/>
                <a:latin typeface="+mn-lt"/>
                <a:ea typeface="+mn-ea"/>
                <a:cs typeface="+mn-cs"/>
              </a:rPr>
              <a:t>This is one of multiple pages on fafsa.gov that explains that “you” and “your” are referencing the applicant. Other pages where this messaging appears includes the Search for High School, Student Marital Status, Parent Marital Status, and Student Tax Filing Status.  </a:t>
            </a:r>
          </a:p>
          <a:p>
            <a:endParaRPr lang="en-US" sz="1200" kern="1200" dirty="0">
              <a:solidFill>
                <a:schemeClr val="tx1"/>
              </a:solidFill>
              <a:effectLst/>
              <a:latin typeface="+mn-lt"/>
              <a:ea typeface="+mn-ea"/>
              <a:cs typeface="+mn-cs"/>
            </a:endParaRPr>
          </a:p>
          <a:p>
            <a:r>
              <a:rPr lang="en-US" altLang="en-US" baseline="0" dirty="0"/>
              <a:t>The box highlighted in green indicates that the application has been successfully saved.</a:t>
            </a:r>
          </a:p>
          <a:p>
            <a:endParaRPr lang="en-US" altLang="en-US" baseline="0" dirty="0"/>
          </a:p>
          <a:p>
            <a:r>
              <a:rPr lang="en-US" altLang="en-US" baseline="0" dirty="0"/>
              <a:t>Note: This is the first view for the Student Demographics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19</a:t>
            </a:fld>
            <a:endParaRPr lang="en-US" dirty="0"/>
          </a:p>
        </p:txBody>
      </p:sp>
    </p:spTree>
    <p:extLst>
      <p:ext uri="{BB962C8B-B14F-4D97-AF65-F5344CB8AC3E}">
        <p14:creationId xmlns:p14="http://schemas.microsoft.com/office/powerpoint/2010/main" val="1492475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E-mail and Phone”</a:t>
            </a:r>
            <a:r>
              <a:rPr lang="en-US" altLang="en-US" baseline="0" dirty="0"/>
              <a:t> view</a:t>
            </a:r>
            <a:r>
              <a:rPr lang="en-US" alt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While not mandatory, it is beneficial for the applicant/parent to include an e-mail address on the FAFSA form in order to receive important communications</a:t>
            </a:r>
            <a:r>
              <a:rPr lang="en-US" altLang="en-US" baseline="0" dirty="0"/>
              <a:t> about their financial aid.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20</a:t>
            </a:fld>
            <a:endParaRPr lang="en-US" dirty="0"/>
          </a:p>
        </p:txBody>
      </p:sp>
    </p:spTree>
    <p:extLst>
      <p:ext uri="{BB962C8B-B14F-4D97-AF65-F5344CB8AC3E}">
        <p14:creationId xmlns:p14="http://schemas.microsoft.com/office/powerpoint/2010/main" val="55091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“Student Address”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21</a:t>
            </a:fld>
            <a:endParaRPr lang="en-US" dirty="0"/>
          </a:p>
        </p:txBody>
      </p:sp>
    </p:spTree>
    <p:extLst>
      <p:ext uri="{BB962C8B-B14F-4D97-AF65-F5344CB8AC3E}">
        <p14:creationId xmlns:p14="http://schemas.microsoft.com/office/powerpoint/2010/main" val="2044852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 Residency and Eligibility” view.</a:t>
            </a:r>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22</a:t>
            </a:fld>
            <a:endParaRPr lang="en-US" dirty="0"/>
          </a:p>
        </p:txBody>
      </p:sp>
    </p:spTree>
    <p:extLst>
      <p:ext uri="{BB962C8B-B14F-4D97-AF65-F5344CB8AC3E}">
        <p14:creationId xmlns:p14="http://schemas.microsoft.com/office/powerpoint/2010/main" val="500602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 Residency and Eligibility” view continued.</a:t>
            </a:r>
          </a:p>
          <a:p>
            <a:endParaRPr lang="en-US" altLang="en-US" dirty="0"/>
          </a:p>
          <a:p>
            <a:r>
              <a:rPr lang="en-US" altLang="en-US" dirty="0"/>
              <a:t>The informational message displays to</a:t>
            </a:r>
            <a:r>
              <a:rPr lang="en-US" altLang="en-US" baseline="0" dirty="0"/>
              <a:t> notify</a:t>
            </a:r>
            <a:r>
              <a:rPr lang="en-US" altLang="en-US" dirty="0"/>
              <a:t> the applicant that</a:t>
            </a:r>
            <a:r>
              <a:rPr lang="en-US" altLang="en-US" baseline="0" dirty="0"/>
              <a:t> </a:t>
            </a:r>
            <a:r>
              <a:rPr lang="en-US" altLang="en-US" dirty="0"/>
              <a:t>they are eligible to transfer their FAFSA information to their participating state aid application. The link will be available on the FAFSA confirmation page.  This</a:t>
            </a:r>
            <a:r>
              <a:rPr lang="en-US" altLang="en-US" baseline="0" dirty="0"/>
              <a:t> message will only </a:t>
            </a:r>
            <a:r>
              <a:rPr lang="en-US" sz="1200" kern="1200" dirty="0">
                <a:solidFill>
                  <a:schemeClr val="tx1"/>
                </a:solidFill>
                <a:effectLst/>
                <a:latin typeface="+mn-lt"/>
                <a:ea typeface="+mn-ea"/>
                <a:cs typeface="+mn-cs"/>
              </a:rPr>
              <a:t>display when the applicant indicates a participating state as their state of legal residence</a:t>
            </a:r>
            <a:r>
              <a:rPr lang="en-US" altLang="en-US" baseline="0" dirty="0"/>
              <a:t>.</a:t>
            </a:r>
          </a:p>
          <a:p>
            <a:endParaRPr lang="en-US" altLang="en-US" baseline="0" dirty="0"/>
          </a:p>
          <a:p>
            <a:r>
              <a:rPr lang="en-US" altLang="en-US" baseline="0" dirty="0"/>
              <a:t>Participating states include: Iowa, Minnesota, Mississippi, New York, New Jersey, Pennsylvania, and Vermont.</a:t>
            </a: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23</a:t>
            </a:fld>
            <a:endParaRPr lang="en-US" dirty="0"/>
          </a:p>
        </p:txBody>
      </p:sp>
    </p:spTree>
    <p:extLst>
      <p:ext uri="{BB962C8B-B14F-4D97-AF65-F5344CB8AC3E}">
        <p14:creationId xmlns:p14="http://schemas.microsoft.com/office/powerpoint/2010/main" val="504793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Education” view.</a:t>
            </a:r>
          </a:p>
          <a:p>
            <a:endParaRPr lang="en-US" altLang="en-US" baseline="0"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24</a:t>
            </a:fld>
            <a:endParaRPr lang="en-US" dirty="0"/>
          </a:p>
        </p:txBody>
      </p:sp>
    </p:spTree>
    <p:extLst>
      <p:ext uri="{BB962C8B-B14F-4D97-AF65-F5344CB8AC3E}">
        <p14:creationId xmlns:p14="http://schemas.microsoft.com/office/powerpoint/2010/main" val="2875361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dirty="0"/>
          </a:p>
        </p:txBody>
      </p:sp>
    </p:spTree>
    <p:extLst>
      <p:ext uri="{BB962C8B-B14F-4D97-AF65-F5344CB8AC3E}">
        <p14:creationId xmlns:p14="http://schemas.microsoft.com/office/powerpoint/2010/main" val="1281366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Note: </a:t>
            </a:r>
            <a:r>
              <a:rPr lang="en-US" sz="1200" b="0" i="0" u="none" strike="noStrike" kern="1200" dirty="0">
                <a:solidFill>
                  <a:schemeClr val="tx1"/>
                </a:solidFill>
                <a:effectLst/>
                <a:latin typeface="+mn-lt"/>
                <a:ea typeface="+mn-ea"/>
                <a:cs typeface="+mn-cs"/>
              </a:rPr>
              <a:t>The</a:t>
            </a:r>
            <a:r>
              <a:rPr lang="en-US" sz="1200" b="0" i="0" u="none" strike="noStrike" kern="1200" baseline="0" dirty="0">
                <a:solidFill>
                  <a:schemeClr val="tx1"/>
                </a:solidFill>
                <a:effectLst/>
                <a:latin typeface="+mn-lt"/>
                <a:ea typeface="+mn-ea"/>
                <a:cs typeface="+mn-cs"/>
              </a:rPr>
              <a:t> response to this question </a:t>
            </a:r>
            <a:r>
              <a:rPr lang="en-US" sz="1200" b="0" i="0" u="none" strike="noStrike" kern="1200" dirty="0">
                <a:solidFill>
                  <a:schemeClr val="tx1"/>
                </a:solidFill>
                <a:effectLst/>
                <a:latin typeface="+mn-lt"/>
                <a:ea typeface="+mn-ea"/>
                <a:cs typeface="+mn-cs"/>
              </a:rPr>
              <a:t>is used to determine if the</a:t>
            </a:r>
            <a:r>
              <a:rPr lang="en-US" sz="1200" b="0" i="0" u="none" strike="noStrike" kern="1200" baseline="0" dirty="0">
                <a:solidFill>
                  <a:schemeClr val="tx1"/>
                </a:solidFill>
                <a:effectLst/>
                <a:latin typeface="+mn-lt"/>
                <a:ea typeface="+mn-ea"/>
                <a:cs typeface="+mn-cs"/>
              </a:rPr>
              <a:t> applicant </a:t>
            </a:r>
            <a:r>
              <a:rPr lang="en-US" sz="1200" b="0" i="0" u="none" strike="noStrike" kern="1200" dirty="0">
                <a:solidFill>
                  <a:schemeClr val="tx1"/>
                </a:solidFill>
                <a:effectLst/>
                <a:latin typeface="+mn-lt"/>
                <a:ea typeface="+mn-ea"/>
                <a:cs typeface="+mn-cs"/>
              </a:rPr>
              <a:t>needs to register with the Selective Service System (SSS). Most male citizens and male immigrants between the ages of 18–25 must register with the SSS to receive federal student aid. This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requirement applies to any person assigned the sex of male at birth.</a:t>
            </a:r>
            <a:r>
              <a:rPr lang="en-US" dirty="0"/>
              <a:t> </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25</a:t>
            </a:fld>
            <a:endParaRPr lang="en-US" dirty="0"/>
          </a:p>
        </p:txBody>
      </p:sp>
    </p:spTree>
    <p:extLst>
      <p:ext uri="{BB962C8B-B14F-4D97-AF65-F5344CB8AC3E}">
        <p14:creationId xmlns:p14="http://schemas.microsoft.com/office/powerpoint/2010/main" val="1187858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2021-22 “Student Driver’s License”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p>
          <a:p>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26</a:t>
            </a:fld>
            <a:endParaRPr lang="en-US" dirty="0"/>
          </a:p>
        </p:txBody>
      </p:sp>
    </p:spTree>
    <p:extLst>
      <p:ext uri="{BB962C8B-B14F-4D97-AF65-F5344CB8AC3E}">
        <p14:creationId xmlns:p14="http://schemas.microsoft.com/office/powerpoint/2010/main" val="957668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Foster Care and Parent Education Completion</a:t>
            </a:r>
            <a:r>
              <a:rPr lang="en-US" altLang="en-US" dirty="0"/>
              <a:t>”</a:t>
            </a:r>
            <a:r>
              <a:rPr lang="en-US" altLang="en-US" baseline="0" dirty="0"/>
              <a:t> view</a:t>
            </a:r>
            <a:r>
              <a:rPr lang="en-US" altLang="en-US" dirty="0"/>
              <a:t>.</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27</a:t>
            </a:fld>
            <a:endParaRPr lang="en-US" dirty="0"/>
          </a:p>
        </p:txBody>
      </p:sp>
    </p:spTree>
    <p:extLst>
      <p:ext uri="{BB962C8B-B14F-4D97-AF65-F5344CB8AC3E}">
        <p14:creationId xmlns:p14="http://schemas.microsoft.com/office/powerpoint/2010/main" val="3618294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“Search for High School” view.</a:t>
            </a:r>
          </a:p>
          <a:p>
            <a:endParaRPr lang="en-US" dirty="0"/>
          </a:p>
          <a:p>
            <a:r>
              <a:rPr lang="en-US" dirty="0"/>
              <a:t>Note:</a:t>
            </a:r>
            <a:r>
              <a:rPr lang="en-US" baseline="0" dirty="0"/>
              <a:t> This is the first page for the School Selection section.</a:t>
            </a:r>
            <a:endParaRPr 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28</a:t>
            </a:fld>
            <a:endParaRPr lang="en-US" dirty="0"/>
          </a:p>
        </p:txBody>
      </p:sp>
    </p:spTree>
    <p:extLst>
      <p:ext uri="{BB962C8B-B14F-4D97-AF65-F5344CB8AC3E}">
        <p14:creationId xmlns:p14="http://schemas.microsoft.com/office/powerpoint/2010/main" val="4240126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“High School Search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29</a:t>
            </a:fld>
            <a:endParaRPr lang="en-US" dirty="0"/>
          </a:p>
        </p:txBody>
      </p:sp>
    </p:spTree>
    <p:extLst>
      <p:ext uri="{BB962C8B-B14F-4D97-AF65-F5344CB8AC3E}">
        <p14:creationId xmlns:p14="http://schemas.microsoft.com/office/powerpoint/2010/main" val="2202525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“Search for Colleges”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30</a:t>
            </a:fld>
            <a:endParaRPr lang="en-US" dirty="0"/>
          </a:p>
        </p:txBody>
      </p:sp>
    </p:spTree>
    <p:extLst>
      <p:ext uri="{BB962C8B-B14F-4D97-AF65-F5344CB8AC3E}">
        <p14:creationId xmlns:p14="http://schemas.microsoft.com/office/powerpoint/2010/main" val="1154945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2021-22 “College Search Results”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31</a:t>
            </a:fld>
            <a:endParaRPr lang="en-US" dirty="0"/>
          </a:p>
        </p:txBody>
      </p:sp>
    </p:spTree>
    <p:extLst>
      <p:ext uri="{BB962C8B-B14F-4D97-AF65-F5344CB8AC3E}">
        <p14:creationId xmlns:p14="http://schemas.microsoft.com/office/powerpoint/2010/main" val="3957036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“Selected</a:t>
            </a:r>
            <a:r>
              <a:rPr lang="en-US" baseline="0" dirty="0"/>
              <a:t> Colleges and </a:t>
            </a:r>
            <a:r>
              <a:rPr lang="en-US" dirty="0"/>
              <a:t>Housing Plans”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32</a:t>
            </a:fld>
            <a:endParaRPr lang="en-US" dirty="0"/>
          </a:p>
        </p:txBody>
      </p:sp>
    </p:spTree>
    <p:extLst>
      <p:ext uri="{BB962C8B-B14F-4D97-AF65-F5344CB8AC3E}">
        <p14:creationId xmlns:p14="http://schemas.microsoft.com/office/powerpoint/2010/main" val="689776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“Student</a:t>
            </a:r>
            <a:r>
              <a:rPr lang="en-US" altLang="en-US" baseline="0" dirty="0"/>
              <a:t> Marital Status</a:t>
            </a:r>
            <a:r>
              <a:rPr lang="en-US" altLang="en-US" dirty="0"/>
              <a:t>” view.</a:t>
            </a:r>
          </a:p>
          <a:p>
            <a:endParaRPr lang="en-US" altLang="en-US" dirty="0"/>
          </a:p>
          <a:p>
            <a:r>
              <a:rPr lang="en-US" altLang="en-US" dirty="0"/>
              <a:t>Note: This is the</a:t>
            </a:r>
            <a:r>
              <a:rPr lang="en-US" altLang="en-US" baseline="0" dirty="0"/>
              <a:t> first page of the Dependency Status section.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33</a:t>
            </a:fld>
            <a:endParaRPr lang="en-US" dirty="0"/>
          </a:p>
        </p:txBody>
      </p:sp>
    </p:spTree>
    <p:extLst>
      <p:ext uri="{BB962C8B-B14F-4D97-AF65-F5344CB8AC3E}">
        <p14:creationId xmlns:p14="http://schemas.microsoft.com/office/powerpoint/2010/main" val="2743509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2021-22 “Does</a:t>
            </a:r>
            <a:r>
              <a:rPr lang="en-US" baseline="0" dirty="0"/>
              <a:t> Student Have Dependents?” view.</a:t>
            </a:r>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34</a:t>
            </a:fld>
            <a:endParaRPr lang="en-US" dirty="0"/>
          </a:p>
        </p:txBody>
      </p:sp>
    </p:spTree>
    <p:extLst>
      <p:ext uri="{BB962C8B-B14F-4D97-AF65-F5344CB8AC3E}">
        <p14:creationId xmlns:p14="http://schemas.microsoft.com/office/powerpoint/2010/main" val="1863157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Home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dirty="0"/>
          </a:p>
        </p:txBody>
      </p:sp>
    </p:spTree>
    <p:extLst>
      <p:ext uri="{BB962C8B-B14F-4D97-AF65-F5344CB8AC3E}">
        <p14:creationId xmlns:p14="http://schemas.microsoft.com/office/powerpoint/2010/main" val="937709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Additional Dependency Questions” view.</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35</a:t>
            </a:fld>
            <a:endParaRPr lang="en-US" dirty="0"/>
          </a:p>
        </p:txBody>
      </p:sp>
    </p:spTree>
    <p:extLst>
      <p:ext uri="{BB962C8B-B14F-4D97-AF65-F5344CB8AC3E}">
        <p14:creationId xmlns:p14="http://schemas.microsoft.com/office/powerpoint/2010/main" val="129656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“Student Homelessness Filter Question” view.</a:t>
            </a:r>
            <a:endParaRPr lang="en-US" alt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36</a:t>
            </a:fld>
            <a:endParaRPr lang="en-US" dirty="0"/>
          </a:p>
        </p:txBody>
      </p:sp>
    </p:spTree>
    <p:extLst>
      <p:ext uri="{BB962C8B-B14F-4D97-AF65-F5344CB8AC3E}">
        <p14:creationId xmlns:p14="http://schemas.microsoft.com/office/powerpoint/2010/main" val="3560992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“Dependent Student” view.</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This page only displays if it has been determined that the applicant is considered to be dependent</a:t>
            </a:r>
            <a:r>
              <a:rPr lang="en-US" altLang="en-US" dirty="0"/>
              <a:t>.</a:t>
            </a:r>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37</a:t>
            </a:fld>
            <a:endParaRPr lang="en-US" dirty="0"/>
          </a:p>
        </p:txBody>
      </p:sp>
    </p:spTree>
    <p:extLst>
      <p:ext uri="{BB962C8B-B14F-4D97-AF65-F5344CB8AC3E}">
        <p14:creationId xmlns:p14="http://schemas.microsoft.com/office/powerpoint/2010/main" val="1221397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Marital</a:t>
            </a:r>
            <a:r>
              <a:rPr lang="en-US" altLang="en-US" baseline="0" dirty="0"/>
              <a:t> Status</a:t>
            </a:r>
            <a:r>
              <a:rPr lang="en-US" altLang="en-US" dirty="0"/>
              <a:t>” view.</a:t>
            </a:r>
          </a:p>
          <a:p>
            <a:endParaRPr lang="en-US" altLang="en-US" dirty="0"/>
          </a:p>
          <a:p>
            <a:r>
              <a:rPr lang="en-US" altLang="en-US" dirty="0"/>
              <a:t>Note:</a:t>
            </a:r>
            <a:r>
              <a:rPr lang="en-US" altLang="en-US" baseline="0" dirty="0"/>
              <a:t> This is the first view in the Parent Demographics section.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38</a:t>
            </a:fld>
            <a:endParaRPr lang="en-US" dirty="0"/>
          </a:p>
        </p:txBody>
      </p:sp>
    </p:spTree>
    <p:extLst>
      <p:ext uri="{BB962C8B-B14F-4D97-AF65-F5344CB8AC3E}">
        <p14:creationId xmlns:p14="http://schemas.microsoft.com/office/powerpoint/2010/main" val="3816625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“Personal Information for Parent”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39</a:t>
            </a:fld>
            <a:endParaRPr lang="en-US" dirty="0"/>
          </a:p>
        </p:txBody>
      </p:sp>
    </p:spTree>
    <p:extLst>
      <p:ext uri="{BB962C8B-B14F-4D97-AF65-F5344CB8AC3E}">
        <p14:creationId xmlns:p14="http://schemas.microsoft.com/office/powerpoint/2010/main" val="1882831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“Personal Information for Other Parent”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40</a:t>
            </a:fld>
            <a:endParaRPr lang="en-US" dirty="0"/>
          </a:p>
        </p:txBody>
      </p:sp>
    </p:spTree>
    <p:extLst>
      <p:ext uri="{BB962C8B-B14F-4D97-AF65-F5344CB8AC3E}">
        <p14:creationId xmlns:p14="http://schemas.microsoft.com/office/powerpoint/2010/main" val="3073708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“Parent State of Legal Residence” view.</a:t>
            </a:r>
          </a:p>
        </p:txBody>
      </p:sp>
      <p:sp>
        <p:nvSpPr>
          <p:cNvPr id="4" name="Slide Number Placeholder 3"/>
          <p:cNvSpPr>
            <a:spLocks noGrp="1"/>
          </p:cNvSpPr>
          <p:nvPr>
            <p:ph type="sldNum" sz="quarter" idx="10"/>
          </p:nvPr>
        </p:nvSpPr>
        <p:spPr/>
        <p:txBody>
          <a:bodyPr/>
          <a:lstStyle/>
          <a:p>
            <a:fld id="{C49312DC-84F5-408B-947F-EAE8AD61D853}" type="slidenum">
              <a:rPr lang="en-US" smtClean="0"/>
              <a:t>41</a:t>
            </a:fld>
            <a:endParaRPr lang="en-US" dirty="0"/>
          </a:p>
        </p:txBody>
      </p:sp>
    </p:spTree>
    <p:extLst>
      <p:ext uri="{BB962C8B-B14F-4D97-AF65-F5344CB8AC3E}">
        <p14:creationId xmlns:p14="http://schemas.microsoft.com/office/powerpoint/2010/main" val="28302989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“Parent Household</a:t>
            </a:r>
            <a:r>
              <a:rPr lang="en-US" baseline="0" dirty="0"/>
              <a:t> Info” view.</a:t>
            </a:r>
          </a:p>
          <a:p>
            <a:endParaRPr lang="en-US" baseline="0" dirty="0"/>
          </a:p>
          <a:p>
            <a:r>
              <a:rPr lang="en-US" baseline="0" dirty="0"/>
              <a:t>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42</a:t>
            </a:fld>
            <a:endParaRPr lang="en-US" dirty="0"/>
          </a:p>
        </p:txBody>
      </p:sp>
    </p:spTree>
    <p:extLst>
      <p:ext uri="{BB962C8B-B14F-4D97-AF65-F5344CB8AC3E}">
        <p14:creationId xmlns:p14="http://schemas.microsoft.com/office/powerpoint/2010/main" val="854093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Tax Filing Status” view.</a:t>
            </a:r>
          </a:p>
          <a:p>
            <a:endParaRPr lang="en-US" altLang="en-US" baseline="0" dirty="0"/>
          </a:p>
          <a:p>
            <a:r>
              <a:rPr lang="en-US" altLang="en-US" baseline="0" dirty="0"/>
              <a:t>Note: This is the first view in the Parent Financials section.</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43</a:t>
            </a:fld>
            <a:endParaRPr lang="en-US" dirty="0"/>
          </a:p>
        </p:txBody>
      </p:sp>
    </p:spTree>
    <p:extLst>
      <p:ext uri="{BB962C8B-B14F-4D97-AF65-F5344CB8AC3E}">
        <p14:creationId xmlns:p14="http://schemas.microsoft.com/office/powerpoint/2010/main" val="16998515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“Parent Eligible for IRS DRT” view.</a:t>
            </a:r>
          </a:p>
          <a:p>
            <a:endParaRPr lang="en-US" alt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t>This view is </a:t>
            </a:r>
            <a:r>
              <a:rPr lang="en-US" altLang="en-US" dirty="0"/>
              <a:t>displayed when the parent chooses not to use the IRS Data Retrieval Tool (DRT) on the previous</a:t>
            </a:r>
            <a:r>
              <a:rPr lang="en-US" altLang="en-US" baseline="0" dirty="0"/>
              <a:t> view. An additional opportunity is presented to the parent to determine if they would like to link to the IRS for their financial information or to continue to enter it manually. </a:t>
            </a:r>
            <a:endParaRPr lang="en-US" alt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44</a:t>
            </a:fld>
            <a:endParaRPr lang="en-US" dirty="0"/>
          </a:p>
        </p:txBody>
      </p:sp>
    </p:spTree>
    <p:extLst>
      <p:ext uri="{BB962C8B-B14F-4D97-AF65-F5344CB8AC3E}">
        <p14:creationId xmlns:p14="http://schemas.microsoft.com/office/powerpoint/2010/main" val="49750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2021-22</a:t>
            </a:r>
            <a:r>
              <a:rPr lang="en-US" altLang="en-US" dirty="0"/>
              <a:t> </a:t>
            </a:r>
            <a:r>
              <a:rPr lang="en-US" altLang="en-US" i="0" dirty="0"/>
              <a:t>fafsa.gov</a:t>
            </a:r>
            <a:r>
              <a:rPr lang="en-US" altLang="en-US" dirty="0"/>
              <a:t> home view.</a:t>
            </a:r>
            <a:r>
              <a:rPr lang="en-US" altLang="en-US" baseline="0" dirty="0"/>
              <a:t> </a:t>
            </a:r>
          </a:p>
          <a:p>
            <a:endParaRPr lang="en-US" altLang="en-US" dirty="0"/>
          </a:p>
          <a:p>
            <a:r>
              <a:rPr lang="en-US" altLang="en-US" dirty="0"/>
              <a:t>The</a:t>
            </a:r>
            <a:r>
              <a:rPr lang="en-US" altLang="en-US" baseline="0" dirty="0"/>
              <a:t> fafsa.gov home view features a two-button login option and current announcements, as well as an easy-access tool bar, featuring links to applying for aid and loan information.</a:t>
            </a:r>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dirty="0"/>
          </a:p>
        </p:txBody>
      </p:sp>
    </p:spTree>
    <p:extLst>
      <p:ext uri="{BB962C8B-B14F-4D97-AF65-F5344CB8AC3E}">
        <p14:creationId xmlns:p14="http://schemas.microsoft.com/office/powerpoint/2010/main" val="3865834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“Parent</a:t>
            </a:r>
            <a:r>
              <a:rPr lang="en-US" baseline="0" dirty="0"/>
              <a:t> IRS Info” view.</a:t>
            </a:r>
          </a:p>
          <a:p>
            <a:endParaRPr lang="en-US" baseline="0" dirty="0"/>
          </a:p>
          <a:p>
            <a:r>
              <a:rPr lang="en-US" sz="1200" kern="1200" dirty="0">
                <a:solidFill>
                  <a:schemeClr val="tx1"/>
                </a:solidFill>
                <a:effectLst/>
                <a:latin typeface="+mn-lt"/>
                <a:ea typeface="+mn-ea"/>
                <a:cs typeface="+mn-cs"/>
              </a:rPr>
              <a:t>Note: If the parent is either ineligible or decides not to use the IRS DRT, they will be required to enter their financial information manually.</a:t>
            </a:r>
            <a:endParaRPr 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45</a:t>
            </a:fld>
            <a:endParaRPr lang="en-US" dirty="0"/>
          </a:p>
        </p:txBody>
      </p:sp>
    </p:spTree>
    <p:extLst>
      <p:ext uri="{BB962C8B-B14F-4D97-AF65-F5344CB8AC3E}">
        <p14:creationId xmlns:p14="http://schemas.microsoft.com/office/powerpoint/2010/main" val="1215861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Income from Work” view.</a:t>
            </a:r>
          </a:p>
        </p:txBody>
      </p:sp>
      <p:sp>
        <p:nvSpPr>
          <p:cNvPr id="4" name="Slide Number Placeholder 3"/>
          <p:cNvSpPr>
            <a:spLocks noGrp="1"/>
          </p:cNvSpPr>
          <p:nvPr>
            <p:ph type="sldNum" sz="quarter" idx="10"/>
          </p:nvPr>
        </p:nvSpPr>
        <p:spPr/>
        <p:txBody>
          <a:bodyPr/>
          <a:lstStyle/>
          <a:p>
            <a:fld id="{C49312DC-84F5-408B-947F-EAE8AD61D853}" type="slidenum">
              <a:rPr lang="en-US" smtClean="0"/>
              <a:t>46</a:t>
            </a:fld>
            <a:endParaRPr lang="en-US" dirty="0"/>
          </a:p>
        </p:txBody>
      </p:sp>
    </p:spTree>
    <p:extLst>
      <p:ext uri="{BB962C8B-B14F-4D97-AF65-F5344CB8AC3E}">
        <p14:creationId xmlns:p14="http://schemas.microsoft.com/office/powerpoint/2010/main" val="2926335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Simplified Path Determination”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Instructional text will be dynamic based on the response to Parent Tax Return Status.  In this example, the parent stated they “already filed” and “filed a 1040” in order to create the condition for schedule 1 dynamic text to display.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The Schedule 1 question and associated help text have been updated to include all of the exceptions to answering this question. For the 21-22 cycle, capital gains and losses have been removed from the list of exceptions; reporting of virtual currency has been added.</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In addition, the Schedule 1 question is now a field that can be transferred from the IRS DRT.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The Schedule 1 question may or may not be enabled based on previously answered questions. </a:t>
            </a:r>
          </a:p>
        </p:txBody>
      </p:sp>
      <p:sp>
        <p:nvSpPr>
          <p:cNvPr id="4" name="Slide Number Placeholder 3"/>
          <p:cNvSpPr>
            <a:spLocks noGrp="1"/>
          </p:cNvSpPr>
          <p:nvPr>
            <p:ph type="sldNum" sz="quarter" idx="10"/>
          </p:nvPr>
        </p:nvSpPr>
        <p:spPr/>
        <p:txBody>
          <a:bodyPr/>
          <a:lstStyle/>
          <a:p>
            <a:fld id="{C49312DC-84F5-408B-947F-EAE8AD61D853}" type="slidenum">
              <a:rPr lang="en-US" smtClean="0"/>
              <a:t>47</a:t>
            </a:fld>
            <a:endParaRPr lang="en-US" dirty="0"/>
          </a:p>
        </p:txBody>
      </p:sp>
    </p:spTree>
    <p:extLst>
      <p:ext uri="{BB962C8B-B14F-4D97-AF65-F5344CB8AC3E}">
        <p14:creationId xmlns:p14="http://schemas.microsoft.com/office/powerpoint/2010/main" val="478397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Additional IRS Info” view.</a:t>
            </a:r>
          </a:p>
        </p:txBody>
      </p:sp>
      <p:sp>
        <p:nvSpPr>
          <p:cNvPr id="4" name="Slide Number Placeholder 3"/>
          <p:cNvSpPr>
            <a:spLocks noGrp="1"/>
          </p:cNvSpPr>
          <p:nvPr>
            <p:ph type="sldNum" sz="quarter" idx="10"/>
          </p:nvPr>
        </p:nvSpPr>
        <p:spPr/>
        <p:txBody>
          <a:bodyPr/>
          <a:lstStyle/>
          <a:p>
            <a:fld id="{C49312DC-84F5-408B-947F-EAE8AD61D853}" type="slidenum">
              <a:rPr lang="en-US" smtClean="0"/>
              <a:t>48</a:t>
            </a:fld>
            <a:endParaRPr lang="en-US" dirty="0"/>
          </a:p>
        </p:txBody>
      </p:sp>
    </p:spTree>
    <p:extLst>
      <p:ext uri="{BB962C8B-B14F-4D97-AF65-F5344CB8AC3E}">
        <p14:creationId xmlns:p14="http://schemas.microsoft.com/office/powerpoint/2010/main" val="1428411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“Parent Questions for Tax Filers Only”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49</a:t>
            </a:fld>
            <a:endParaRPr lang="en-US" dirty="0"/>
          </a:p>
        </p:txBody>
      </p:sp>
    </p:spTree>
    <p:extLst>
      <p:ext uri="{BB962C8B-B14F-4D97-AF65-F5344CB8AC3E}">
        <p14:creationId xmlns:p14="http://schemas.microsoft.com/office/powerpoint/2010/main" val="4125644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“Parent Additional Financial Info”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50</a:t>
            </a:fld>
            <a:endParaRPr lang="en-US" dirty="0"/>
          </a:p>
        </p:txBody>
      </p:sp>
    </p:spTree>
    <p:extLst>
      <p:ext uri="{BB962C8B-B14F-4D97-AF65-F5344CB8AC3E}">
        <p14:creationId xmlns:p14="http://schemas.microsoft.com/office/powerpoint/2010/main" val="3281254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Untaxed Income” view.</a:t>
            </a:r>
          </a:p>
        </p:txBody>
      </p:sp>
      <p:sp>
        <p:nvSpPr>
          <p:cNvPr id="4" name="Slide Number Placeholder 3"/>
          <p:cNvSpPr>
            <a:spLocks noGrp="1"/>
          </p:cNvSpPr>
          <p:nvPr>
            <p:ph type="sldNum" sz="quarter" idx="10"/>
          </p:nvPr>
        </p:nvSpPr>
        <p:spPr/>
        <p:txBody>
          <a:bodyPr/>
          <a:lstStyle/>
          <a:p>
            <a:fld id="{C49312DC-84F5-408B-947F-EAE8AD61D853}" type="slidenum">
              <a:rPr lang="en-US" smtClean="0"/>
              <a:t>51</a:t>
            </a:fld>
            <a:endParaRPr lang="en-US" dirty="0"/>
          </a:p>
        </p:txBody>
      </p:sp>
    </p:spTree>
    <p:extLst>
      <p:ext uri="{BB962C8B-B14F-4D97-AF65-F5344CB8AC3E}">
        <p14:creationId xmlns:p14="http://schemas.microsoft.com/office/powerpoint/2010/main" val="3767191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“Parent Assets”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Note: Since the parents meet the simplified needs path determination criteria, the assets questions are optional.</a:t>
            </a:r>
          </a:p>
        </p:txBody>
      </p:sp>
      <p:sp>
        <p:nvSpPr>
          <p:cNvPr id="4" name="Slide Number Placeholder 3"/>
          <p:cNvSpPr>
            <a:spLocks noGrp="1"/>
          </p:cNvSpPr>
          <p:nvPr>
            <p:ph type="sldNum" sz="quarter" idx="10"/>
          </p:nvPr>
        </p:nvSpPr>
        <p:spPr/>
        <p:txBody>
          <a:bodyPr/>
          <a:lstStyle/>
          <a:p>
            <a:fld id="{C49312DC-84F5-408B-947F-EAE8AD61D853}" type="slidenum">
              <a:rPr lang="en-US" smtClean="0"/>
              <a:t>52</a:t>
            </a:fld>
            <a:endParaRPr lang="en-US" dirty="0"/>
          </a:p>
        </p:txBody>
      </p:sp>
    </p:spTree>
    <p:extLst>
      <p:ext uri="{BB962C8B-B14F-4D97-AF65-F5344CB8AC3E}">
        <p14:creationId xmlns:p14="http://schemas.microsoft.com/office/powerpoint/2010/main" val="12325293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53</a:t>
            </a:fld>
            <a:endParaRPr lang="en-US" dirty="0"/>
          </a:p>
        </p:txBody>
      </p:sp>
    </p:spTree>
    <p:extLst>
      <p:ext uri="{BB962C8B-B14F-4D97-AF65-F5344CB8AC3E}">
        <p14:creationId xmlns:p14="http://schemas.microsoft.com/office/powerpoint/2010/main" val="4291703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Eligible for IRS DRT”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This view is </a:t>
            </a:r>
            <a:r>
              <a:rPr lang="en-US" altLang="en-US" dirty="0"/>
              <a:t>displayed when the applicant chooses not to use the IRS Data Retrieval Tool (DRT) on the previous</a:t>
            </a:r>
            <a:r>
              <a:rPr lang="en-US" altLang="en-US" baseline="0" dirty="0"/>
              <a:t> view. An additional opportunity is presented to the applicant to determine if they would like to link to the IRS for their financial information or to continue to enter it manually. </a:t>
            </a:r>
            <a:endParaRPr lang="en-US" alt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54</a:t>
            </a:fld>
            <a:endParaRPr lang="en-US" dirty="0"/>
          </a:p>
        </p:txBody>
      </p:sp>
    </p:spTree>
    <p:extLst>
      <p:ext uri="{BB962C8B-B14F-4D97-AF65-F5344CB8AC3E}">
        <p14:creationId xmlns:p14="http://schemas.microsoft.com/office/powerpoint/2010/main" val="352706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title slide.</a:t>
            </a:r>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dirty="0"/>
          </a:p>
        </p:txBody>
      </p:sp>
    </p:spTree>
    <p:extLst>
      <p:ext uri="{BB962C8B-B14F-4D97-AF65-F5344CB8AC3E}">
        <p14:creationId xmlns:p14="http://schemas.microsoft.com/office/powerpoint/2010/main" val="991120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IRS Info”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Note: If the applicant is either ineligible or decides not to use the IRS DRT, they will be required to enter their financial information manually.</a:t>
            </a: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55</a:t>
            </a:fld>
            <a:endParaRPr lang="en-US" dirty="0"/>
          </a:p>
        </p:txBody>
      </p:sp>
    </p:spTree>
    <p:extLst>
      <p:ext uri="{BB962C8B-B14F-4D97-AF65-F5344CB8AC3E}">
        <p14:creationId xmlns:p14="http://schemas.microsoft.com/office/powerpoint/2010/main" val="9984995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aseline="0" dirty="0"/>
              <a:t>2021-22 “Student Income from Work” view.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baseline="0" dirty="0"/>
          </a:p>
        </p:txBody>
      </p:sp>
      <p:sp>
        <p:nvSpPr>
          <p:cNvPr id="4" name="Slide Number Placeholder 3"/>
          <p:cNvSpPr>
            <a:spLocks noGrp="1"/>
          </p:cNvSpPr>
          <p:nvPr>
            <p:ph type="sldNum" sz="quarter" idx="10"/>
          </p:nvPr>
        </p:nvSpPr>
        <p:spPr/>
        <p:txBody>
          <a:bodyPr/>
          <a:lstStyle/>
          <a:p>
            <a:fld id="{C49312DC-84F5-408B-947F-EAE8AD61D853}" type="slidenum">
              <a:rPr lang="en-US" smtClean="0"/>
              <a:t>56</a:t>
            </a:fld>
            <a:endParaRPr lang="en-US" dirty="0"/>
          </a:p>
        </p:txBody>
      </p:sp>
    </p:spTree>
    <p:extLst>
      <p:ext uri="{BB962C8B-B14F-4D97-AF65-F5344CB8AC3E}">
        <p14:creationId xmlns:p14="http://schemas.microsoft.com/office/powerpoint/2010/main" val="618938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Additional IRS Info”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57</a:t>
            </a:fld>
            <a:endParaRPr lang="en-US" dirty="0"/>
          </a:p>
        </p:txBody>
      </p:sp>
    </p:spTree>
    <p:extLst>
      <p:ext uri="{BB962C8B-B14F-4D97-AF65-F5344CB8AC3E}">
        <p14:creationId xmlns:p14="http://schemas.microsoft.com/office/powerpoint/2010/main" val="691837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Questions for Tax Filers Only” view.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58</a:t>
            </a:fld>
            <a:endParaRPr lang="en-US" dirty="0"/>
          </a:p>
        </p:txBody>
      </p:sp>
    </p:spTree>
    <p:extLst>
      <p:ext uri="{BB962C8B-B14F-4D97-AF65-F5344CB8AC3E}">
        <p14:creationId xmlns:p14="http://schemas.microsoft.com/office/powerpoint/2010/main" val="3863465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Additional Financial Info”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59</a:t>
            </a:fld>
            <a:endParaRPr lang="en-US" dirty="0"/>
          </a:p>
        </p:txBody>
      </p:sp>
    </p:spTree>
    <p:extLst>
      <p:ext uri="{BB962C8B-B14F-4D97-AF65-F5344CB8AC3E}">
        <p14:creationId xmlns:p14="http://schemas.microsoft.com/office/powerpoint/2010/main" val="1896396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Untaxed Income”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60</a:t>
            </a:fld>
            <a:endParaRPr lang="en-US" dirty="0"/>
          </a:p>
        </p:txBody>
      </p:sp>
    </p:spTree>
    <p:extLst>
      <p:ext uri="{BB962C8B-B14F-4D97-AF65-F5344CB8AC3E}">
        <p14:creationId xmlns:p14="http://schemas.microsoft.com/office/powerpoint/2010/main" val="5202435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“Student Assets”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61</a:t>
            </a:fld>
            <a:endParaRPr lang="en-US" dirty="0"/>
          </a:p>
        </p:txBody>
      </p:sp>
    </p:spTree>
    <p:extLst>
      <p:ext uri="{BB962C8B-B14F-4D97-AF65-F5344CB8AC3E}">
        <p14:creationId xmlns:p14="http://schemas.microsoft.com/office/powerpoint/2010/main" val="16364836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t>2021-22 “Preparer Info” view. </a:t>
            </a:r>
          </a:p>
        </p:txBody>
      </p:sp>
      <p:sp>
        <p:nvSpPr>
          <p:cNvPr id="4" name="Slide Number Placeholder 3"/>
          <p:cNvSpPr>
            <a:spLocks noGrp="1"/>
          </p:cNvSpPr>
          <p:nvPr>
            <p:ph type="sldNum" sz="quarter" idx="10"/>
          </p:nvPr>
        </p:nvSpPr>
        <p:spPr/>
        <p:txBody>
          <a:bodyPr/>
          <a:lstStyle/>
          <a:p>
            <a:fld id="{C49312DC-84F5-408B-947F-EAE8AD61D853}" type="slidenum">
              <a:rPr lang="en-US" smtClean="0"/>
              <a:t>62</a:t>
            </a:fld>
            <a:endParaRPr lang="en-US" dirty="0"/>
          </a:p>
        </p:txBody>
      </p:sp>
    </p:spTree>
    <p:extLst>
      <p:ext uri="{BB962C8B-B14F-4D97-AF65-F5344CB8AC3E}">
        <p14:creationId xmlns:p14="http://schemas.microsoft.com/office/powerpoint/2010/main" val="2042723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 Student Demographics and School Selection.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63</a:t>
            </a:fld>
            <a:endParaRPr lang="en-US" dirty="0"/>
          </a:p>
        </p:txBody>
      </p:sp>
    </p:spTree>
    <p:extLst>
      <p:ext uri="{BB962C8B-B14F-4D97-AF65-F5344CB8AC3E}">
        <p14:creationId xmlns:p14="http://schemas.microsoft.com/office/powerpoint/2010/main" val="6941259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a:t>
            </a:r>
            <a:r>
              <a:rPr lang="en-US" baseline="0" dirty="0"/>
              <a:t> “FAFSA Summary” view continued – Dependency Status, Parent Demographics and Parent Financials.</a:t>
            </a:r>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64</a:t>
            </a:fld>
            <a:endParaRPr lang="en-US" dirty="0"/>
          </a:p>
        </p:txBody>
      </p:sp>
    </p:spTree>
    <p:extLst>
      <p:ext uri="{BB962C8B-B14F-4D97-AF65-F5344CB8AC3E}">
        <p14:creationId xmlns:p14="http://schemas.microsoft.com/office/powerpoint/2010/main" val="175954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“Login” view.</a:t>
            </a:r>
          </a:p>
          <a:p>
            <a:endParaRPr lang="en-US" alt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dirty="0"/>
          </a:p>
        </p:txBody>
      </p:sp>
    </p:spTree>
    <p:extLst>
      <p:ext uri="{BB962C8B-B14F-4D97-AF65-F5344CB8AC3E}">
        <p14:creationId xmlns:p14="http://schemas.microsoft.com/office/powerpoint/2010/main" val="22204472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a:t>
            </a:r>
            <a:r>
              <a:rPr lang="en-US" baseline="0" dirty="0"/>
              <a:t> “FAFSA Summary” view continued– Parent Financials Continued, Student Financials, Sign &amp; Submit.</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65</a:t>
            </a:fld>
            <a:endParaRPr lang="en-US" dirty="0"/>
          </a:p>
        </p:txBody>
      </p:sp>
    </p:spTree>
    <p:extLst>
      <p:ext uri="{BB962C8B-B14F-4D97-AF65-F5344CB8AC3E}">
        <p14:creationId xmlns:p14="http://schemas.microsoft.com/office/powerpoint/2010/main" val="308596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“Signature Status” view.</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66</a:t>
            </a:fld>
            <a:endParaRPr lang="en-US" dirty="0"/>
          </a:p>
        </p:txBody>
      </p:sp>
    </p:spTree>
    <p:extLst>
      <p:ext uri="{BB962C8B-B14F-4D97-AF65-F5344CB8AC3E}">
        <p14:creationId xmlns:p14="http://schemas.microsoft.com/office/powerpoint/2010/main" val="2207003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“Agreement</a:t>
            </a:r>
            <a:r>
              <a:rPr lang="en-US" baseline="0" dirty="0"/>
              <a:t> of Terms” student view.</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a:t>
            </a:r>
            <a:r>
              <a:rPr lang="en-US" altLang="en-US" baseline="0" dirty="0"/>
              <a:t> is w</a:t>
            </a:r>
            <a:r>
              <a:rPr lang="en-US" altLang="en-US" dirty="0"/>
              <a:t>here the applicant acknowledges the Certification Statement. </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67</a:t>
            </a:fld>
            <a:endParaRPr lang="en-US" dirty="0"/>
          </a:p>
        </p:txBody>
      </p:sp>
    </p:spTree>
    <p:extLst>
      <p:ext uri="{BB962C8B-B14F-4D97-AF65-F5344CB8AC3E}">
        <p14:creationId xmlns:p14="http://schemas.microsoft.com/office/powerpoint/2010/main" val="1949351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2021-22 “Signature Options” view for applicant.</a:t>
            </a:r>
          </a:p>
        </p:txBody>
      </p:sp>
      <p:sp>
        <p:nvSpPr>
          <p:cNvPr id="4" name="Slide Number Placeholder 3"/>
          <p:cNvSpPr>
            <a:spLocks noGrp="1"/>
          </p:cNvSpPr>
          <p:nvPr>
            <p:ph type="sldNum" sz="quarter" idx="10"/>
          </p:nvPr>
        </p:nvSpPr>
        <p:spPr/>
        <p:txBody>
          <a:bodyPr/>
          <a:lstStyle/>
          <a:p>
            <a:fld id="{C49312DC-84F5-408B-947F-EAE8AD61D853}" type="slidenum">
              <a:rPr lang="en-US" smtClean="0"/>
              <a:t>68</a:t>
            </a:fld>
            <a:endParaRPr lang="en-US" dirty="0"/>
          </a:p>
        </p:txBody>
      </p:sp>
    </p:spTree>
    <p:extLst>
      <p:ext uri="{BB962C8B-B14F-4D97-AF65-F5344CB8AC3E}">
        <p14:creationId xmlns:p14="http://schemas.microsoft.com/office/powerpoint/2010/main" val="32591672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 Status</a:t>
            </a:r>
            <a:r>
              <a:rPr lang="en-US" baseline="0" dirty="0"/>
              <a:t>” view.</a:t>
            </a:r>
          </a:p>
          <a:p>
            <a:endParaRPr lang="en-US" baseline="0" dirty="0"/>
          </a:p>
          <a:p>
            <a:r>
              <a:rPr lang="en-US" dirty="0"/>
              <a:t>Applicant signature accepted, and now the parent will need to sign.</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69</a:t>
            </a:fld>
            <a:endParaRPr lang="en-US" dirty="0"/>
          </a:p>
        </p:txBody>
      </p:sp>
    </p:spTree>
    <p:extLst>
      <p:ext uri="{BB962C8B-B14F-4D97-AF65-F5344CB8AC3E}">
        <p14:creationId xmlns:p14="http://schemas.microsoft.com/office/powerpoint/2010/main" val="7199718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“Which Parent Signs” view.</a:t>
            </a:r>
          </a:p>
          <a:p>
            <a:endParaRPr lang="en-US" dirty="0"/>
          </a:p>
          <a:p>
            <a:r>
              <a:rPr lang="en-US" dirty="0"/>
              <a:t>Allows the user to select which parent will be signing the application.</a:t>
            </a:r>
          </a:p>
          <a:p>
            <a:endParaRPr lang="en-US" dirty="0"/>
          </a:p>
          <a:p>
            <a:r>
              <a:rPr lang="en-US" dirty="0"/>
              <a:t>The choice between parents is only present if information was provided for two parents.  Otherwise, this view does not display.</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70</a:t>
            </a:fld>
            <a:endParaRPr lang="en-US" dirty="0"/>
          </a:p>
        </p:txBody>
      </p:sp>
    </p:spTree>
    <p:extLst>
      <p:ext uri="{BB962C8B-B14F-4D97-AF65-F5344CB8AC3E}">
        <p14:creationId xmlns:p14="http://schemas.microsoft.com/office/powerpoint/2010/main" val="26589422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“Agreement of Terms” view</a:t>
            </a:r>
            <a:r>
              <a:rPr lang="en-US" baseline="0" dirty="0"/>
              <a:t> for parent.</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t>This</a:t>
            </a:r>
            <a:r>
              <a:rPr lang="en-US" altLang="en-US" baseline="0" dirty="0"/>
              <a:t> is w</a:t>
            </a:r>
            <a:r>
              <a:rPr lang="en-US" altLang="en-US" dirty="0"/>
              <a:t>here the parent acknowledges the Certification Statement. </a:t>
            </a:r>
          </a:p>
        </p:txBody>
      </p:sp>
      <p:sp>
        <p:nvSpPr>
          <p:cNvPr id="4" name="Slide Number Placeholder 3"/>
          <p:cNvSpPr>
            <a:spLocks noGrp="1"/>
          </p:cNvSpPr>
          <p:nvPr>
            <p:ph type="sldNum" sz="quarter" idx="10"/>
          </p:nvPr>
        </p:nvSpPr>
        <p:spPr/>
        <p:txBody>
          <a:bodyPr/>
          <a:lstStyle/>
          <a:p>
            <a:fld id="{C49312DC-84F5-408B-947F-EAE8AD61D853}" type="slidenum">
              <a:rPr lang="en-US" smtClean="0"/>
              <a:t>71</a:t>
            </a:fld>
            <a:endParaRPr lang="en-US" dirty="0"/>
          </a:p>
        </p:txBody>
      </p:sp>
    </p:spTree>
    <p:extLst>
      <p:ext uri="{BB962C8B-B14F-4D97-AF65-F5344CB8AC3E}">
        <p14:creationId xmlns:p14="http://schemas.microsoft.com/office/powerpoint/2010/main" val="30530123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a:t>
            </a:r>
            <a:r>
              <a:rPr lang="en-US" baseline="0" dirty="0"/>
              <a:t> Options” view for parent.</a:t>
            </a:r>
          </a:p>
          <a:p>
            <a:endParaRPr lang="en-US" baseline="0" dirty="0"/>
          </a:p>
          <a:p>
            <a:r>
              <a:rPr lang="en-US" dirty="0"/>
              <a:t>Parent</a:t>
            </a:r>
            <a:r>
              <a:rPr lang="en-US" baseline="0" dirty="0"/>
              <a:t> </a:t>
            </a:r>
            <a:r>
              <a:rPr lang="en-US" dirty="0"/>
              <a:t>FSA ID and password will not be required if the parent used</a:t>
            </a:r>
            <a:r>
              <a:rPr lang="en-US" baseline="0" dirty="0"/>
              <a:t> </a:t>
            </a:r>
            <a:r>
              <a:rPr lang="en-US" dirty="0"/>
              <a:t>the IRS DRT.</a:t>
            </a:r>
          </a:p>
        </p:txBody>
      </p:sp>
      <p:sp>
        <p:nvSpPr>
          <p:cNvPr id="4" name="Slide Number Placeholder 3"/>
          <p:cNvSpPr>
            <a:spLocks noGrp="1"/>
          </p:cNvSpPr>
          <p:nvPr>
            <p:ph type="sldNum" sz="quarter" idx="10"/>
          </p:nvPr>
        </p:nvSpPr>
        <p:spPr/>
        <p:txBody>
          <a:bodyPr/>
          <a:lstStyle/>
          <a:p>
            <a:fld id="{C49312DC-84F5-408B-947F-EAE8AD61D853}" type="slidenum">
              <a:rPr lang="en-US" smtClean="0"/>
              <a:t>72</a:t>
            </a:fld>
            <a:endParaRPr lang="en-US" dirty="0"/>
          </a:p>
        </p:txBody>
      </p:sp>
    </p:spTree>
    <p:extLst>
      <p:ext uri="{BB962C8B-B14F-4D97-AF65-F5344CB8AC3E}">
        <p14:creationId xmlns:p14="http://schemas.microsoft.com/office/powerpoint/2010/main" val="17640751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“Signature</a:t>
            </a:r>
            <a:r>
              <a:rPr lang="en-US" altLang="en-US" baseline="0" dirty="0"/>
              <a:t> Options</a:t>
            </a:r>
            <a:r>
              <a:rPr lang="en-US" altLang="en-US" dirty="0"/>
              <a:t>” view for parent continued.</a:t>
            </a:r>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The</a:t>
            </a:r>
            <a:r>
              <a:rPr lang="en-US" altLang="en-US" baseline="0" dirty="0"/>
              <a:t> parent of the applicant has the option to choose between three different ways of signing the application: Sign Electronically With My FSA ID, Print A Signature Page, or Submit Without Signatures. </a:t>
            </a:r>
            <a:r>
              <a:rPr lang="en-US" altLang="en-US" dirty="0"/>
              <a:t>In</a:t>
            </a:r>
            <a:r>
              <a:rPr lang="en-US" altLang="en-US" baseline="0" dirty="0"/>
              <a:t> this scenario the parent chose to sign the FAFSA form electronically. </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73</a:t>
            </a:fld>
            <a:endParaRPr lang="en-US" dirty="0"/>
          </a:p>
        </p:txBody>
      </p:sp>
    </p:spTree>
    <p:extLst>
      <p:ext uri="{BB962C8B-B14F-4D97-AF65-F5344CB8AC3E}">
        <p14:creationId xmlns:p14="http://schemas.microsoft.com/office/powerpoint/2010/main" val="6392487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 “Signature</a:t>
            </a:r>
            <a:r>
              <a:rPr lang="en-US" baseline="0" dirty="0"/>
              <a:t> Status” view. </a:t>
            </a:r>
          </a:p>
          <a:p>
            <a:endParaRPr lang="en-US" baseline="0" dirty="0"/>
          </a:p>
          <a:p>
            <a:r>
              <a:rPr lang="en-US" baseline="0" dirty="0"/>
              <a:t>Shows both applicant and parent signatures have been accepted.</a:t>
            </a:r>
            <a:endParaRPr 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74</a:t>
            </a:fld>
            <a:endParaRPr lang="en-US" dirty="0"/>
          </a:p>
        </p:txBody>
      </p:sp>
    </p:spTree>
    <p:extLst>
      <p:ext uri="{BB962C8B-B14F-4D97-AF65-F5344CB8AC3E}">
        <p14:creationId xmlns:p14="http://schemas.microsoft.com/office/powerpoint/2010/main" val="140259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“Login” view with the “I</a:t>
            </a:r>
            <a:r>
              <a:rPr lang="en-US" altLang="en-US" baseline="0" dirty="0"/>
              <a:t> am the student” option selected</a:t>
            </a:r>
            <a:r>
              <a:rPr lang="en-US" altLang="en-US" dirty="0"/>
              <a:t>. </a:t>
            </a:r>
          </a:p>
          <a:p>
            <a:endParaRPr lang="en-US" altLang="en-US" dirty="0"/>
          </a:p>
          <a:p>
            <a:r>
              <a:rPr lang="en-US" altLang="en-US" dirty="0"/>
              <a:t>Note:</a:t>
            </a:r>
            <a:r>
              <a:rPr lang="en-US" altLang="en-US" baseline="0" dirty="0"/>
              <a:t> If using this option, the applicant can choose one of three ways to log in to the application: using an FSA ID, a verified email address, or a verified phone number.</a:t>
            </a:r>
            <a:endParaRPr lang="en-US" altLang="en-US" dirty="0"/>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dirty="0"/>
          </a:p>
        </p:txBody>
      </p:sp>
    </p:spTree>
    <p:extLst>
      <p:ext uri="{BB962C8B-B14F-4D97-AF65-F5344CB8AC3E}">
        <p14:creationId xmlns:p14="http://schemas.microsoft.com/office/powerpoint/2010/main" val="237858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2021-22 “Confirmation Page” view.</a:t>
            </a:r>
          </a:p>
          <a:p>
            <a:endParaRPr lang="en-US" altLang="en-US" dirty="0"/>
          </a:p>
          <a:p>
            <a:r>
              <a:rPr lang="en-US" altLang="en-US" dirty="0"/>
              <a:t>Some states provide</a:t>
            </a:r>
            <a:r>
              <a:rPr lang="en-US" altLang="en-US" baseline="0" dirty="0"/>
              <a:t> </a:t>
            </a:r>
            <a:r>
              <a:rPr lang="en-US" altLang="en-US" dirty="0"/>
              <a:t>the option to transfer part</a:t>
            </a:r>
            <a:r>
              <a:rPr lang="en-US" altLang="en-US" baseline="0" dirty="0"/>
              <a:t> of the applicant’s FAFSA information into a state aid application.  </a:t>
            </a:r>
            <a:endParaRPr lang="en-US" altLang="en-US" dirty="0"/>
          </a:p>
          <a:p>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Parents of applicants are offered the option to transfer the parents’ data into another applicant's new FAFSA</a:t>
            </a:r>
            <a:r>
              <a:rPr lang="en-US" altLang="en-US" baseline="0" dirty="0"/>
              <a:t> form by clicking the blue box saying “Does your brother or sister need to complete a FAFSA?”</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a:t>If the applicant leaves the confirmation view before they click this link, they will not be able to return to transfer data to the application of a sibling.</a:t>
            </a:r>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75</a:t>
            </a:fld>
            <a:endParaRPr lang="en-US" dirty="0"/>
          </a:p>
        </p:txBody>
      </p:sp>
    </p:spTree>
    <p:extLst>
      <p:ext uri="{BB962C8B-B14F-4D97-AF65-F5344CB8AC3E}">
        <p14:creationId xmlns:p14="http://schemas.microsoft.com/office/powerpoint/2010/main" val="16157542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2021-22 “Confirmation Page” view for dependent applicant after parent signature has</a:t>
            </a:r>
            <a:r>
              <a:rPr lang="en-US" altLang="en-US" baseline="0" dirty="0"/>
              <a:t> been provided</a:t>
            </a:r>
            <a:r>
              <a:rPr lang="en-US" altLang="en-US" dirty="0"/>
              <a:t>.</a:t>
            </a:r>
            <a:r>
              <a:rPr lang="en-US" altLang="en-US" baseline="0" dirty="0"/>
              <a:t> </a:t>
            </a:r>
            <a:endParaRPr lang="en-US" altLang="en-US" dirty="0"/>
          </a:p>
          <a:p>
            <a:endParaRPr lang="en-US" dirty="0"/>
          </a:p>
        </p:txBody>
      </p:sp>
      <p:sp>
        <p:nvSpPr>
          <p:cNvPr id="4" name="Slide Number Placeholder 3"/>
          <p:cNvSpPr>
            <a:spLocks noGrp="1"/>
          </p:cNvSpPr>
          <p:nvPr>
            <p:ph type="sldNum" sz="quarter" idx="10"/>
          </p:nvPr>
        </p:nvSpPr>
        <p:spPr/>
        <p:txBody>
          <a:bodyPr/>
          <a:lstStyle/>
          <a:p>
            <a:fld id="{C49312DC-84F5-408B-947F-EAE8AD61D853}" type="slidenum">
              <a:rPr lang="en-US" smtClean="0"/>
              <a:t>76</a:t>
            </a:fld>
            <a:endParaRPr lang="en-US" dirty="0"/>
          </a:p>
        </p:txBody>
      </p:sp>
    </p:spTree>
    <p:extLst>
      <p:ext uri="{BB962C8B-B14F-4D97-AF65-F5344CB8AC3E}">
        <p14:creationId xmlns:p14="http://schemas.microsoft.com/office/powerpoint/2010/main" val="6464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2021-22 “Login” view with the “I am a parent, preparer,</a:t>
            </a:r>
            <a:r>
              <a:rPr lang="en-US" altLang="en-US" baseline="0" dirty="0"/>
              <a:t> or student from a Freely Associated State” option selected</a:t>
            </a:r>
            <a:r>
              <a:rPr lang="en-US" altLang="en-US" dirty="0"/>
              <a:t>. </a:t>
            </a:r>
          </a:p>
          <a:p>
            <a:endParaRPr lang="en-US" altLang="en-US" dirty="0"/>
          </a:p>
          <a:p>
            <a:r>
              <a:rPr lang="en-US" altLang="en-US" dirty="0"/>
              <a:t>The</a:t>
            </a:r>
            <a:r>
              <a:rPr lang="en-US" altLang="en-US" baseline="0" dirty="0"/>
              <a:t> SSN is masked by default and users have the ability to check the “Show SSN” box if they wish to see what is being typed in.</a:t>
            </a:r>
            <a:endParaRPr lang="en-US" altLang="en-US" dirty="0"/>
          </a:p>
        </p:txBody>
      </p:sp>
      <p:sp>
        <p:nvSpPr>
          <p:cNvPr id="4" name="Slide Number Placeholder 3"/>
          <p:cNvSpPr>
            <a:spLocks noGrp="1"/>
          </p:cNvSpPr>
          <p:nvPr>
            <p:ph type="sldNum" sz="quarter" idx="5"/>
          </p:nvPr>
        </p:nvSpPr>
        <p:spPr/>
        <p:txBody>
          <a:bodyPr/>
          <a:lstStyle/>
          <a:p>
            <a:pPr>
              <a:defRPr/>
            </a:pPr>
            <a:fld id="{317E6D63-0E39-4BDF-92C8-4115634D9613}" type="slidenum">
              <a:rPr lang="en-US" smtClean="0"/>
              <a:pPr>
                <a:defRPr/>
              </a:pPr>
              <a:t>13</a:t>
            </a:fld>
            <a:endParaRPr lang="en-US" dirty="0"/>
          </a:p>
        </p:txBody>
      </p:sp>
    </p:spTree>
    <p:extLst>
      <p:ext uri="{BB962C8B-B14F-4D97-AF65-F5344CB8AC3E}">
        <p14:creationId xmlns:p14="http://schemas.microsoft.com/office/powerpoint/2010/main" val="1910656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2021-22</a:t>
            </a:r>
            <a:r>
              <a:rPr lang="en-US" baseline="0" dirty="0"/>
              <a:t> “Disclaimer” view.</a:t>
            </a:r>
            <a:endParaRPr lang="en-US" dirty="0"/>
          </a:p>
        </p:txBody>
      </p:sp>
      <p:sp>
        <p:nvSpPr>
          <p:cNvPr id="4" name="Slide Number Placeholder 3"/>
          <p:cNvSpPr>
            <a:spLocks noGrp="1"/>
          </p:cNvSpPr>
          <p:nvPr>
            <p:ph type="sldNum" sz="quarter" idx="10"/>
          </p:nvPr>
        </p:nvSpPr>
        <p:spPr/>
        <p:txBody>
          <a:bodyPr/>
          <a:lstStyle/>
          <a:p>
            <a:pPr>
              <a:defRPr/>
            </a:pPr>
            <a:fld id="{F9194B43-29CA-4DB3-BB29-857BEC873564}" type="slidenum">
              <a:rPr lang="en-US" smtClean="0"/>
              <a:pPr>
                <a:defRPr/>
              </a:pPr>
              <a:t>14</a:t>
            </a:fld>
            <a:endParaRPr lang="en-US" dirty="0"/>
          </a:p>
        </p:txBody>
      </p:sp>
    </p:spTree>
    <p:extLst>
      <p:ext uri="{BB962C8B-B14F-4D97-AF65-F5344CB8AC3E}">
        <p14:creationId xmlns:p14="http://schemas.microsoft.com/office/powerpoint/2010/main" val="3900224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3.sv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endParaRPr lang="en-US" dirty="0"/>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dirty="0"/>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endParaRPr lang="en-US" dirty="0"/>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91116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dirty="0"/>
              <a:t>Font size min recommended at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230285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dirty="0"/>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dirty="0"/>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dirty="0"/>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dirty="0"/>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dirty="0"/>
              <a:t>Font size min 14pt recommended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904969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dirty="0"/>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76391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dirty="0"/>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dirty="0"/>
              <a:t>Minimum font size 14pt and line spacing of at least Multiple 1.1</a:t>
            </a:r>
          </a:p>
          <a:p>
            <a:pPr lvl="0"/>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dirty="0"/>
              <a:t>Apita </a:t>
            </a:r>
            <a:r>
              <a:rPr lang="pt-BR" dirty="0" err="1"/>
              <a:t>imentemqui</a:t>
            </a:r>
            <a:r>
              <a:rPr lang="pt-BR" dirty="0"/>
              <a:t> te </a:t>
            </a:r>
            <a:r>
              <a:rPr lang="pt-BR" dirty="0" err="1"/>
              <a:t>sunte</a:t>
            </a:r>
            <a:r>
              <a:rPr lang="pt-BR" dirty="0"/>
              <a:t> </a:t>
            </a:r>
            <a:r>
              <a:rPr lang="pt-BR" dirty="0" err="1"/>
              <a:t>cuptia</a:t>
            </a:r>
            <a:r>
              <a:rPr lang="pt-BR" dirty="0"/>
              <a:t> </a:t>
            </a:r>
            <a:r>
              <a:rPr lang="pt-BR" dirty="0" err="1"/>
              <a:t>sam</a:t>
            </a:r>
            <a:r>
              <a:rPr lang="pt-BR" dirty="0"/>
              <a:t> cus </a:t>
            </a:r>
            <a:r>
              <a:rPr lang="pt-BR" dirty="0" err="1"/>
              <a:t>dem</a:t>
            </a:r>
            <a:r>
              <a:rPr lang="pt-BR" dirty="0"/>
              <a:t> </a:t>
            </a:r>
            <a:r>
              <a:rPr lang="pt-BR" dirty="0" err="1"/>
              <a:t>qui</a:t>
            </a:r>
            <a:r>
              <a:rPr lang="pt-BR" dirty="0"/>
              <a:t> </a:t>
            </a:r>
            <a:r>
              <a:rPr lang="pt-BR" dirty="0" err="1"/>
              <a:t>deni</a:t>
            </a:r>
            <a:r>
              <a:rPr lang="pt-BR" dirty="0"/>
              <a:t> </a:t>
            </a:r>
            <a:r>
              <a:rPr lang="pt-BR" dirty="0" err="1"/>
              <a:t>incitatet</a:t>
            </a:r>
            <a:r>
              <a:rPr lang="pt-BR" dirty="0"/>
              <a:t> </a:t>
            </a:r>
            <a:r>
              <a:rPr lang="pt-BR" dirty="0" err="1"/>
              <a:t>nonsend</a:t>
            </a:r>
            <a:r>
              <a:rPr lang="pt-BR" dirty="0"/>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a:t>
            </a:r>
          </a:p>
          <a:p>
            <a:pPr lvl="0">
              <a:lnSpc>
                <a:spcPct val="80000"/>
              </a:lnSpc>
              <a:spcBef>
                <a:spcPts val="0"/>
              </a:spcBef>
            </a:pPr>
            <a:r>
              <a:rPr lang="en-US" dirty="0"/>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endParaRPr lang="en-US" dirty="0"/>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288171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528169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dirty="0"/>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Tree>
    <p:extLst>
      <p:ext uri="{BB962C8B-B14F-4D97-AF65-F5344CB8AC3E}">
        <p14:creationId xmlns:p14="http://schemas.microsoft.com/office/powerpoint/2010/main" val="2111048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dirty="0"/>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dirty="0"/>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647391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Nulla</a:t>
            </a:r>
            <a:r>
              <a:rPr lang="en-US" dirty="0"/>
              <a:t> vitae </a:t>
            </a:r>
            <a:r>
              <a:rPr lang="en-US" dirty="0" err="1"/>
              <a:t>elit</a:t>
            </a:r>
            <a:r>
              <a:rPr lang="en-US" dirty="0"/>
              <a:t> libero, a pharetra </a:t>
            </a:r>
            <a:r>
              <a:rPr lang="en-US" dirty="0" err="1"/>
              <a:t>augue</a:t>
            </a:r>
            <a:r>
              <a:rPr lang="en-US" dirty="0"/>
              <a:t>. Maecenas </a:t>
            </a:r>
            <a:r>
              <a:rPr lang="en-US" dirty="0" err="1"/>
              <a:t>faucibus</a:t>
            </a:r>
            <a:r>
              <a:rPr lang="en-US" dirty="0"/>
              <a:t> </a:t>
            </a:r>
            <a:r>
              <a:rPr lang="en-US" dirty="0" err="1"/>
              <a:t>mollis</a:t>
            </a:r>
            <a:r>
              <a:rPr lang="en-US" dirty="0"/>
              <a:t> </a:t>
            </a:r>
            <a:r>
              <a:rPr lang="en-US" dirty="0" err="1"/>
              <a:t>interdum</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dirty="0"/>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dirty="0"/>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dirty="0"/>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dirty="0"/>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6208622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dirty="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dirty="0"/>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dirty="0" err="1"/>
              <a:t>Donec</a:t>
            </a:r>
            <a:r>
              <a:rPr lang="en-US" dirty="0"/>
              <a:t> id </a:t>
            </a:r>
            <a:r>
              <a:rPr lang="en-US" dirty="0" err="1"/>
              <a:t>elit</a:t>
            </a:r>
            <a:r>
              <a:rPr lang="en-US" dirty="0"/>
              <a:t> non mi porta gravida at </a:t>
            </a:r>
            <a:r>
              <a:rPr lang="en-US" dirty="0" err="1"/>
              <a:t>eget</a:t>
            </a:r>
            <a:r>
              <a:rPr lang="en-US" dirty="0"/>
              <a:t> </a:t>
            </a:r>
            <a:r>
              <a:rPr lang="en-US" dirty="0" err="1"/>
              <a:t>metus</a:t>
            </a:r>
            <a:r>
              <a:rPr lang="en-US" dirty="0"/>
              <a:t>. Maecenas sed diam </a:t>
            </a:r>
            <a:r>
              <a:rPr lang="en-US" dirty="0" err="1"/>
              <a:t>eget</a:t>
            </a:r>
            <a:r>
              <a:rPr lang="en-US" dirty="0"/>
              <a:t> </a:t>
            </a:r>
            <a:r>
              <a:rPr lang="en-US" dirty="0" err="1"/>
              <a:t>risus</a:t>
            </a:r>
            <a:r>
              <a:rPr lang="en-US" dirty="0"/>
              <a:t> </a:t>
            </a:r>
            <a:r>
              <a:rPr lang="en-US" dirty="0" err="1"/>
              <a:t>varius</a:t>
            </a:r>
            <a:r>
              <a:rPr lang="en-US" dirty="0"/>
              <a:t> </a:t>
            </a:r>
            <a:r>
              <a:rPr lang="en-US" dirty="0" err="1"/>
              <a:t>blandit</a:t>
            </a:r>
            <a:r>
              <a:rPr lang="en-US" dirty="0"/>
              <a:t> sit </a:t>
            </a:r>
            <a:r>
              <a:rPr lang="en-US" dirty="0" err="1"/>
              <a:t>amet</a:t>
            </a:r>
            <a:r>
              <a:rPr lang="en-US" dirty="0"/>
              <a:t> non magna.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dirty="0"/>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726903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dirty="0"/>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dirty="0"/>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19621011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dirty="0"/>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dirty="0"/>
              <a:t>Phone: 703-888-8888</a:t>
            </a:r>
          </a:p>
          <a:p>
            <a:pPr lvl="0"/>
            <a:r>
              <a:rPr lang="en-US" dirty="0"/>
              <a:t>E-mail: </a:t>
            </a:r>
            <a:r>
              <a:rPr lang="en-US" dirty="0" err="1"/>
              <a:t>name@accenture.com</a:t>
            </a:r>
            <a:endParaRPr lang="en-US" dirty="0"/>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dirty="0"/>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0778507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dirty="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dirty="0"/>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dirty="0"/>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844283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dirty="0"/>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dirty="0"/>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dirty="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dirty="0"/>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dirty="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dirty="0">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pener/placehol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1EAA9D8-EEB1-0143-8FDF-0E806F3F55F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B78DF933-B6A3-714D-86BA-664572B7122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3664708" y="2480585"/>
            <a:ext cx="4814455" cy="1951807"/>
          </a:xfrm>
          <a:prstGeom prst="rect">
            <a:avLst/>
          </a:prstGeom>
        </p:spPr>
      </p:pic>
    </p:spTree>
    <p:extLst>
      <p:ext uri="{BB962C8B-B14F-4D97-AF65-F5344CB8AC3E}">
        <p14:creationId xmlns:p14="http://schemas.microsoft.com/office/powerpoint/2010/main" val="415690336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3657600"/>
            <a:ext cx="12192000" cy="3212432"/>
          </a:xfrm>
        </p:spPr>
        <p:txBody>
          <a:bodyPr lIns="0" anchor="t" anchorCtr="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Title 7">
            <a:extLst>
              <a:ext uri="{FF2B5EF4-FFF2-40B4-BE49-F238E27FC236}">
                <a16:creationId xmlns:a16="http://schemas.microsoft.com/office/drawing/2014/main" id="{8DCA229D-C00B-B94A-8281-288A088DFECF}"/>
              </a:ext>
            </a:extLst>
          </p:cNvPr>
          <p:cNvSpPr>
            <a:spLocks noGrp="1"/>
          </p:cNvSpPr>
          <p:nvPr>
            <p:ph type="title"/>
          </p:nvPr>
        </p:nvSpPr>
        <p:spPr>
          <a:xfrm>
            <a:off x="0" y="0"/>
            <a:ext cx="12192000" cy="3548743"/>
          </a:xfrm>
          <a:prstGeom prst="rect">
            <a:avLst/>
          </a:prstGeom>
        </p:spPr>
        <p:txBody>
          <a:bodyPr lIns="0" anchor="b" anchorCtr="1"/>
          <a:lstStyle/>
          <a:p>
            <a:r>
              <a:rPr lang="en-US" dirty="0"/>
              <a:t>Click to edit Master title style</a:t>
            </a:r>
          </a:p>
        </p:txBody>
      </p:sp>
    </p:spTree>
    <p:extLst>
      <p:ext uri="{BB962C8B-B14F-4D97-AF65-F5344CB8AC3E}">
        <p14:creationId xmlns:p14="http://schemas.microsoft.com/office/powerpoint/2010/main" val="4769694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icture comparis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28600" y="228600"/>
            <a:ext cx="5727032" cy="6424864"/>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Picture Placeholder 2">
            <a:extLst>
              <a:ext uri="{FF2B5EF4-FFF2-40B4-BE49-F238E27FC236}">
                <a16:creationId xmlns:a16="http://schemas.microsoft.com/office/drawing/2014/main" id="{9C61D03B-BF5B-DE40-84CB-480D7F6FA670}"/>
              </a:ext>
            </a:extLst>
          </p:cNvPr>
          <p:cNvSpPr>
            <a:spLocks noGrp="1" noChangeAspect="1"/>
          </p:cNvSpPr>
          <p:nvPr>
            <p:ph type="pic" idx="10"/>
          </p:nvPr>
        </p:nvSpPr>
        <p:spPr>
          <a:xfrm>
            <a:off x="6228347" y="228600"/>
            <a:ext cx="5727032" cy="6424864"/>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937178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icture with border">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95943" y="195943"/>
            <a:ext cx="11800114" cy="6455228"/>
          </a:xfrm>
          <a:solidFill>
            <a:schemeClr val="bg1"/>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8432975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headline, 1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0"/>
            <a:ext cx="11635450" cy="914399"/>
          </a:xfrm>
          <a:prstGeom prst="rect">
            <a:avLst/>
          </a:prstGeom>
        </p:spPr>
        <p:txBody>
          <a:bodyPr lIns="0" tIns="0" rIns="0" bIns="0" anchor="t" anchorCtr="0"/>
          <a:lstStyle/>
          <a:p>
            <a:r>
              <a:rPr lang="en-US"/>
              <a:t>Click to edit Master title style</a:t>
            </a:r>
            <a:endParaRPr lang="en-US" dirty="0"/>
          </a:p>
        </p:txBody>
      </p:sp>
      <p:sp>
        <p:nvSpPr>
          <p:cNvPr id="3" name="Content Placeholder 2"/>
          <p:cNvSpPr>
            <a:spLocks noGrp="1"/>
          </p:cNvSpPr>
          <p:nvPr>
            <p:ph idx="1"/>
          </p:nvPr>
        </p:nvSpPr>
        <p:spPr>
          <a:xfrm>
            <a:off x="228599" y="2286000"/>
            <a:ext cx="11635451" cy="3039863"/>
          </a:xfrm>
        </p:spPr>
        <p:txBody>
          <a:bodyPr l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95CE045-ED9A-C64C-86DE-ADEBFB1CB92C}"/>
              </a:ext>
            </a:extLst>
          </p:cNvPr>
          <p:cNvSpPr>
            <a:spLocks noGrp="1"/>
          </p:cNvSpPr>
          <p:nvPr>
            <p:ph type="dt" sz="half" idx="10"/>
          </p:nvPr>
        </p:nvSpPr>
        <p:spPr/>
        <p:txBody>
          <a:bodyPr/>
          <a:lstStyle/>
          <a:p>
            <a:fld id="{AC75E8F0-295D-004F-BE3C-C42058DA2AC7}" type="datetimeFigureOut">
              <a:rPr lang="en-US" smtClean="0"/>
              <a:t>1/13/2021</a:t>
            </a:fld>
            <a:endParaRPr lang="en-US"/>
          </a:p>
        </p:txBody>
      </p:sp>
      <p:sp>
        <p:nvSpPr>
          <p:cNvPr id="8" name="Footer Placeholder 7">
            <a:extLst>
              <a:ext uri="{FF2B5EF4-FFF2-40B4-BE49-F238E27FC236}">
                <a16:creationId xmlns:a16="http://schemas.microsoft.com/office/drawing/2014/main" id="{49EE08F3-FB29-364D-A44C-8FE2CF08FC5D}"/>
              </a:ext>
            </a:extLst>
          </p:cNvPr>
          <p:cNvSpPr>
            <a:spLocks noGrp="1"/>
          </p:cNvSpPr>
          <p:nvPr>
            <p:ph type="ftr" sz="quarter" idx="11"/>
          </p:nvPr>
        </p:nvSpPr>
        <p:spPr/>
        <p:txBody>
          <a:bodyPr/>
          <a:lstStyle/>
          <a:p>
            <a:r>
              <a:rPr lang="en-US"/>
              <a:t>lynn.edu</a:t>
            </a:r>
            <a:endParaRPr lang="en-US" dirty="0"/>
          </a:p>
        </p:txBody>
      </p:sp>
      <p:sp>
        <p:nvSpPr>
          <p:cNvPr id="9" name="Slide Number Placeholder 8">
            <a:extLst>
              <a:ext uri="{FF2B5EF4-FFF2-40B4-BE49-F238E27FC236}">
                <a16:creationId xmlns:a16="http://schemas.microsoft.com/office/drawing/2014/main" id="{7265F377-E397-194B-AAB0-1A0F77C271D6}"/>
              </a:ext>
            </a:extLst>
          </p:cNvPr>
          <p:cNvSpPr>
            <a:spLocks noGrp="1"/>
          </p:cNvSpPr>
          <p:nvPr>
            <p:ph type="sldNum" sz="quarter" idx="12"/>
          </p:nvPr>
        </p:nvSpPr>
        <p:spPr/>
        <p:txBody>
          <a:bodyPr/>
          <a:lstStyle/>
          <a:p>
            <a:fld id="{B78C33D3-2AB9-E74C-813F-4C3BF6FBFAAD}" type="slidenum">
              <a:rPr lang="en-US" smtClean="0"/>
              <a:t>‹#›</a:t>
            </a:fld>
            <a:endParaRPr lang="en-US"/>
          </a:p>
        </p:txBody>
      </p:sp>
    </p:spTree>
    <p:extLst>
      <p:ext uri="{BB962C8B-B14F-4D97-AF65-F5344CB8AC3E}">
        <p14:creationId xmlns:p14="http://schemas.microsoft.com/office/powerpoint/2010/main" val="2448146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783124"/>
            <a:ext cx="3932237" cy="2766191"/>
          </a:xfrm>
          <a:prstGeom prst="rect">
            <a:avLst/>
          </a:prstGeom>
        </p:spPr>
        <p:txBody>
          <a:bodyPr lIns="0" tIns="0" rIns="0" bIns="0"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4381995" y="195943"/>
            <a:ext cx="7603176" cy="646611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28600" y="3794760"/>
            <a:ext cx="3932237" cy="2867297"/>
          </a:xfrm>
        </p:spPr>
        <p:txBody>
          <a:bodyPr lIns="0"/>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27852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dirty="0"/>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dirty="0"/>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318928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endParaRPr lang="en-US" dirty="0"/>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7183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dirty="0"/>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dirty="0"/>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endParaRPr lang="en-US" dirty="0"/>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a:t>
            </a:r>
          </a:p>
          <a:p>
            <a:pPr lvl="0"/>
            <a:endParaRPr lang="en-US" dirty="0"/>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dirty="0"/>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Tree>
    <p:extLst>
      <p:ext uri="{BB962C8B-B14F-4D97-AF65-F5344CB8AC3E}">
        <p14:creationId xmlns:p14="http://schemas.microsoft.com/office/powerpoint/2010/main" val="238362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dirty="0"/>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endParaRPr lang="en-US" dirty="0"/>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3" r:id="rId2"/>
    <p:sldLayoutId id="2147483708" r:id="rId3"/>
    <p:sldLayoutId id="2147483709" r:id="rId4"/>
    <p:sldLayoutId id="2147483710" r:id="rId5"/>
    <p:sldLayoutId id="2147483698" r:id="rId6"/>
    <p:sldLayoutId id="2147483676" r:id="rId7"/>
    <p:sldLayoutId id="2147483733" r:id="rId8"/>
    <p:sldLayoutId id="2147483734" r:id="rId9"/>
    <p:sldLayoutId id="2147483691" r:id="rId10"/>
    <p:sldLayoutId id="2147483655" r:id="rId11"/>
    <p:sldLayoutId id="2147483692" r:id="rId12"/>
    <p:sldLayoutId id="2147483659" r:id="rId13"/>
    <p:sldLayoutId id="2147483693" r:id="rId14"/>
    <p:sldLayoutId id="2147483683" r:id="rId15"/>
    <p:sldLayoutId id="2147483702" r:id="rId16"/>
    <p:sldLayoutId id="2147483685" r:id="rId17"/>
    <p:sldLayoutId id="2147483719" r:id="rId18"/>
    <p:sldLayoutId id="2147483682" r:id="rId19"/>
    <p:sldLayoutId id="2147483686" r:id="rId20"/>
    <p:sldLayoutId id="2147483712" r:id="rId21"/>
    <p:sldLayoutId id="2147483713" r:id="rId22"/>
    <p:sldLayoutId id="2147483716" r:id="rId23"/>
    <p:sldLayoutId id="2147483717" r:id="rId24"/>
    <p:sldLayoutId id="2147483718" r:id="rId25"/>
    <p:sldLayoutId id="2147483726" r:id="rId26"/>
    <p:sldLayoutId id="2147483720" r:id="rId27"/>
    <p:sldLayoutId id="2147483681" r:id="rId28"/>
    <p:sldLayoutId id="2147483731" r:id="rId29"/>
    <p:sldLayoutId id="2147483722" r:id="rId30"/>
    <p:sldLayoutId id="2147483723" r:id="rId31"/>
    <p:sldLayoutId id="2147483724" r:id="rId32"/>
    <p:sldLayoutId id="2147483725" r:id="rId33"/>
    <p:sldLayoutId id="2147483711" r:id="rId34"/>
    <p:sldLayoutId id="2147483715" r:id="rId35"/>
    <p:sldLayoutId id="2147483689" r:id="rId36"/>
    <p:sldLayoutId id="2147483687" r:id="rId37"/>
    <p:sldLayoutId id="2147483728" r:id="rId38"/>
    <p:sldLayoutId id="2147483730" r:id="rId39"/>
    <p:sldLayoutId id="2147483735" r:id="rId40"/>
    <p:sldLayoutId id="2147483736" r:id="rId41"/>
    <p:sldLayoutId id="2147483737" r:id="rId42"/>
    <p:sldLayoutId id="2147483738" r:id="rId43"/>
    <p:sldLayoutId id="2147483739" r:id="rId44"/>
    <p:sldLayoutId id="2147483740" r:id="rId45"/>
    <p:sldLayoutId id="2147483741" r:id="rId46"/>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36.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36.xml"/><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36.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3.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5.xm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36.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36.xml"/><Relationship Id="rId4" Type="http://schemas.openxmlformats.org/officeDocument/2006/relationships/image" Target="../media/image89.png"/></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073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Login Title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Login</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10</a:t>
            </a:fld>
            <a:endParaRPr lang="en-US" dirty="0"/>
          </a:p>
        </p:txBody>
      </p:sp>
    </p:spTree>
    <p:extLst>
      <p:ext uri="{BB962C8B-B14F-4D97-AF65-F5344CB8AC3E}">
        <p14:creationId xmlns:p14="http://schemas.microsoft.com/office/powerpoint/2010/main" val="2309675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p:spPr>
        <p:txBody>
          <a:bodyPr/>
          <a:lstStyle/>
          <a:p>
            <a:r>
              <a:rPr lang="en-US" dirty="0">
                <a:ea typeface="+mj-ea"/>
              </a:rPr>
              <a:t>Login</a:t>
            </a:r>
            <a:endParaRPr lang="en-US" dirty="0"/>
          </a:p>
        </p:txBody>
      </p:sp>
      <p:pic>
        <p:nvPicPr>
          <p:cNvPr id="3" name="Picture 2" descr="Screenshot of 2021-22 “Login” view.&#10;" title="2021-22 “Login” view."/>
          <p:cNvPicPr>
            <a:picLocks noChangeAspect="1"/>
          </p:cNvPicPr>
          <p:nvPr/>
        </p:nvPicPr>
        <p:blipFill>
          <a:blip r:embed="rId3"/>
          <a:stretch>
            <a:fillRect/>
          </a:stretch>
        </p:blipFill>
        <p:spPr>
          <a:xfrm>
            <a:off x="3374066" y="715926"/>
            <a:ext cx="5498366" cy="3283789"/>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11</a:t>
            </a:fld>
            <a:endParaRPr lang="en-US" dirty="0"/>
          </a:p>
        </p:txBody>
      </p:sp>
    </p:spTree>
    <p:extLst>
      <p:ext uri="{BB962C8B-B14F-4D97-AF65-F5344CB8AC3E}">
        <p14:creationId xmlns:p14="http://schemas.microsoft.com/office/powerpoint/2010/main" val="2835523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0" y="192088"/>
            <a:ext cx="11236325" cy="485775"/>
          </a:xfrm>
        </p:spPr>
        <p:txBody>
          <a:bodyPr/>
          <a:lstStyle/>
          <a:p>
            <a:r>
              <a:rPr lang="en-US" dirty="0">
                <a:noFill/>
              </a:rPr>
              <a:t>Login – I am the Student</a:t>
            </a:r>
          </a:p>
        </p:txBody>
      </p:sp>
      <p:pic>
        <p:nvPicPr>
          <p:cNvPr id="6" name="Picture 5" descr="Screenshot of 2021-22 “Login” view with the “I am the student” option selected. &#10;&#10;Note: If using this option, the user can choose one of three ways to log in to the application; using an FSA ID, a verified email address, or a verified phone number.&#10;" title="2021-22 “Login” view with the “I am the student” option selected. "/>
          <p:cNvPicPr>
            <a:picLocks noChangeAspect="1"/>
          </p:cNvPicPr>
          <p:nvPr/>
        </p:nvPicPr>
        <p:blipFill>
          <a:blip r:embed="rId3"/>
          <a:stretch>
            <a:fillRect/>
          </a:stretch>
        </p:blipFill>
        <p:spPr>
          <a:xfrm>
            <a:off x="3347449" y="677863"/>
            <a:ext cx="5457646" cy="545764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12</a:t>
            </a:fld>
            <a:endParaRPr lang="en-US" dirty="0"/>
          </a:p>
        </p:txBody>
      </p:sp>
    </p:spTree>
    <p:extLst>
      <p:ext uri="{BB962C8B-B14F-4D97-AF65-F5344CB8AC3E}">
        <p14:creationId xmlns:p14="http://schemas.microsoft.com/office/powerpoint/2010/main" val="1300263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Login – I am a parent, preparer, or student from a Freely Associated State</a:t>
            </a:r>
          </a:p>
        </p:txBody>
      </p:sp>
      <p:pic>
        <p:nvPicPr>
          <p:cNvPr id="5" name="Picture 4" descr="Screenshot 2021-22 “Login” page with the “I am a parent, preparer, or student from a Freely Associated State” option selected. &#10;&#10;The SSN is masked by default and users have the ability to check the “Show SSN” box if they wish to see what is being typed in.&#10;" title="2021-22 “Login” view with the “I am a parent, preparer, or student from a Freely Associated State” option selected. "/>
          <p:cNvPicPr>
            <a:picLocks noChangeAspect="1"/>
          </p:cNvPicPr>
          <p:nvPr/>
        </p:nvPicPr>
        <p:blipFill>
          <a:blip r:embed="rId3"/>
          <a:stretch>
            <a:fillRect/>
          </a:stretch>
        </p:blipFill>
        <p:spPr>
          <a:xfrm>
            <a:off x="3360776" y="304799"/>
            <a:ext cx="5478424" cy="5702567"/>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13</a:t>
            </a:fld>
            <a:endParaRPr lang="en-US" dirty="0"/>
          </a:p>
        </p:txBody>
      </p:sp>
    </p:spTree>
    <p:extLst>
      <p:ext uri="{BB962C8B-B14F-4D97-AF65-F5344CB8AC3E}">
        <p14:creationId xmlns:p14="http://schemas.microsoft.com/office/powerpoint/2010/main" val="272537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t>Disclaimer</a:t>
            </a:r>
          </a:p>
        </p:txBody>
      </p:sp>
      <p:pic>
        <p:nvPicPr>
          <p:cNvPr id="3" name="Picture 2" descr="Screenshot of 2021-22 “Disclaimer” view.&#10;.&#10;" title="2021-22 “Disclaimer” view"/>
          <p:cNvPicPr>
            <a:picLocks noChangeAspect="1"/>
          </p:cNvPicPr>
          <p:nvPr/>
        </p:nvPicPr>
        <p:blipFill>
          <a:blip r:embed="rId3"/>
          <a:stretch>
            <a:fillRect/>
          </a:stretch>
        </p:blipFill>
        <p:spPr>
          <a:xfrm>
            <a:off x="3377140" y="708837"/>
            <a:ext cx="5446143" cy="449682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14</a:t>
            </a:fld>
            <a:endParaRPr lang="en-US" dirty="0"/>
          </a:p>
        </p:txBody>
      </p:sp>
    </p:spTree>
    <p:extLst>
      <p:ext uri="{BB962C8B-B14F-4D97-AF65-F5344CB8AC3E}">
        <p14:creationId xmlns:p14="http://schemas.microsoft.com/office/powerpoint/2010/main" val="3899542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Get Started</a:t>
            </a:r>
          </a:p>
        </p:txBody>
      </p:sp>
      <p:pic>
        <p:nvPicPr>
          <p:cNvPr id="3" name="Picture 2" descr="Screenshot of 2021-22 “Get Started” view.&#10;" title="2021-22 “Get Started” view."/>
          <p:cNvPicPr>
            <a:picLocks noChangeAspect="1"/>
          </p:cNvPicPr>
          <p:nvPr/>
        </p:nvPicPr>
        <p:blipFill>
          <a:blip r:embed="rId3"/>
          <a:stretch>
            <a:fillRect/>
          </a:stretch>
        </p:blipFill>
        <p:spPr>
          <a:xfrm>
            <a:off x="3400926" y="689717"/>
            <a:ext cx="5486400" cy="5959479"/>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15</a:t>
            </a:fld>
            <a:endParaRPr lang="en-US" dirty="0"/>
          </a:p>
        </p:txBody>
      </p:sp>
    </p:spTree>
    <p:extLst>
      <p:ext uri="{BB962C8B-B14F-4D97-AF65-F5344CB8AC3E}">
        <p14:creationId xmlns:p14="http://schemas.microsoft.com/office/powerpoint/2010/main" val="3458077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Create a Save Key</a:t>
            </a:r>
          </a:p>
        </p:txBody>
      </p:sp>
      <p:pic>
        <p:nvPicPr>
          <p:cNvPr id="4" name="Picture 3" descr="Screenshot of 2021-22 “Create a Save Key” view.&#10;&#10;The Save Key allows an applicant to save their Free Application for Federal Student Aid (FAFSA®) form and return at a later time to complete and submit the application. The application is saved for 45 days, unless the applicant submits their application for processing prior to that. Additionally, the Save Key provides applicants a way to share access to their FAFSA form or correction if their parent(s) needs to add information or sign it.&#10;" title="2021-22 “Create a Save Key” view."/>
          <p:cNvPicPr>
            <a:picLocks noChangeAspect="1"/>
          </p:cNvPicPr>
          <p:nvPr/>
        </p:nvPicPr>
        <p:blipFill>
          <a:blip r:embed="rId3"/>
          <a:stretch>
            <a:fillRect/>
          </a:stretch>
        </p:blipFill>
        <p:spPr>
          <a:xfrm>
            <a:off x="3338624" y="708838"/>
            <a:ext cx="5467566" cy="4054415"/>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16</a:t>
            </a:fld>
            <a:endParaRPr lang="en-US" dirty="0"/>
          </a:p>
        </p:txBody>
      </p:sp>
    </p:spTree>
    <p:extLst>
      <p:ext uri="{BB962C8B-B14F-4D97-AF65-F5344CB8AC3E}">
        <p14:creationId xmlns:p14="http://schemas.microsoft.com/office/powerpoint/2010/main" val="2539651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Introduction</a:t>
            </a:r>
          </a:p>
        </p:txBody>
      </p:sp>
      <p:pic>
        <p:nvPicPr>
          <p:cNvPr id="4" name="Picture 3" descr="Screenshot of 2021-22 “Introduction” view.&#10;&#10;Each topic has accordion functionality that can be expanded and contracted to reveal or conceal additional information.&#10;" title="2021-22 “Introduc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627" y="715926"/>
            <a:ext cx="5463396" cy="5155411"/>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17</a:t>
            </a:fld>
            <a:endParaRPr lang="en-US" dirty="0"/>
          </a:p>
        </p:txBody>
      </p:sp>
    </p:spTree>
    <p:extLst>
      <p:ext uri="{BB962C8B-B14F-4D97-AF65-F5344CB8AC3E}">
        <p14:creationId xmlns:p14="http://schemas.microsoft.com/office/powerpoint/2010/main" val="3012460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Dependent Student</a:t>
            </a:r>
            <a:r>
              <a:rPr lang="en-US" baseline="0" dirty="0"/>
              <a:t> with Parental Data</a:t>
            </a:r>
            <a:endParaRPr lang="en-US" dirty="0"/>
          </a:p>
        </p:txBody>
      </p:sp>
      <p:sp>
        <p:nvSpPr>
          <p:cNvPr id="3" name="Content Placeholder 2"/>
          <p:cNvSpPr txBox="1">
            <a:spLocks/>
          </p:cNvSpPr>
          <p:nvPr/>
        </p:nvSpPr>
        <p:spPr>
          <a:xfrm>
            <a:off x="304800" y="976312"/>
            <a:ext cx="11887200" cy="53387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sz="5333" dirty="0">
                <a:solidFill>
                  <a:schemeClr val="accent1">
                    <a:lumMod val="50000"/>
                  </a:schemeClr>
                </a:solidFill>
              </a:rPr>
              <a:t>Dependent Student with Parental Data</a:t>
            </a:r>
            <a:endParaRPr lang="en-US" altLang="en-US" sz="4267" dirty="0">
              <a:solidFill>
                <a:schemeClr val="accent1">
                  <a:lumMod val="50000"/>
                </a:schemeClr>
              </a:solidFill>
            </a:endParaRPr>
          </a:p>
        </p:txBody>
      </p:sp>
      <p:sp>
        <p:nvSpPr>
          <p:cNvPr id="4" name="Slide Number Placeholder 3"/>
          <p:cNvSpPr>
            <a:spLocks noGrp="1"/>
          </p:cNvSpPr>
          <p:nvPr>
            <p:ph type="sldNum" sz="quarter" idx="11"/>
          </p:nvPr>
        </p:nvSpPr>
        <p:spPr/>
        <p:txBody>
          <a:bodyPr/>
          <a:lstStyle/>
          <a:p>
            <a:fld id="{234755BD-B4AC-9044-BCE4-27904766F8BB}" type="slidenum">
              <a:rPr lang="en-US" smtClean="0"/>
              <a:pPr/>
              <a:t>18</a:t>
            </a:fld>
            <a:endParaRPr lang="en-US" dirty="0"/>
          </a:p>
        </p:txBody>
      </p:sp>
    </p:spTree>
    <p:extLst>
      <p:ext uri="{BB962C8B-B14F-4D97-AF65-F5344CB8AC3E}">
        <p14:creationId xmlns:p14="http://schemas.microsoft.com/office/powerpoint/2010/main" val="657420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Student Demographics</a:t>
            </a:r>
          </a:p>
        </p:txBody>
      </p:sp>
      <p:pic>
        <p:nvPicPr>
          <p:cNvPr id="4" name="Picture 3" descr="Screenshot of 2021-22 “Personal Information for Student” page.&#10;&#10;This is one of multiple pages on fafsa.gov that explains that “you” and “your” are referencing the applicant. Other pages where this messaging appears includes the Search for High School, Student Marital Status, Parent Marital Status, and Student Tax Filing Status.  &#10;&#10;The box highlighted in green indicates that the application has been successfully saved.&#10;&#10;Note: This is the first view for the Student Demographics section.&#10;" title="2021-22 “Personal Information for Student” view"/>
          <p:cNvPicPr>
            <a:picLocks noChangeAspect="1"/>
          </p:cNvPicPr>
          <p:nvPr/>
        </p:nvPicPr>
        <p:blipFill>
          <a:blip r:embed="rId3"/>
          <a:stretch>
            <a:fillRect/>
          </a:stretch>
        </p:blipFill>
        <p:spPr>
          <a:xfrm>
            <a:off x="3354587" y="701040"/>
            <a:ext cx="5479401" cy="6054028"/>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19</a:t>
            </a:fld>
            <a:endParaRPr lang="en-US" dirty="0"/>
          </a:p>
        </p:txBody>
      </p:sp>
    </p:spTree>
    <p:extLst>
      <p:ext uri="{BB962C8B-B14F-4D97-AF65-F5344CB8AC3E}">
        <p14:creationId xmlns:p14="http://schemas.microsoft.com/office/powerpoint/2010/main" val="1086814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902EDD-96E5-A34D-91FB-6948EA765FD0}"/>
              </a:ext>
            </a:extLst>
          </p:cNvPr>
          <p:cNvSpPr>
            <a:spLocks noGrp="1"/>
          </p:cNvSpPr>
          <p:nvPr>
            <p:ph type="body" idx="1"/>
          </p:nvPr>
        </p:nvSpPr>
        <p:spPr/>
        <p:txBody>
          <a:bodyPr/>
          <a:lstStyle/>
          <a:p>
            <a:pPr algn="ctr"/>
            <a:endParaRPr lang="en-US" dirty="0">
              <a:latin typeface="Arial" panose="020B0604020202020204" pitchFamily="34" charset="0"/>
            </a:endParaRPr>
          </a:p>
        </p:txBody>
      </p:sp>
      <p:sp>
        <p:nvSpPr>
          <p:cNvPr id="3" name="Title 2">
            <a:extLst>
              <a:ext uri="{FF2B5EF4-FFF2-40B4-BE49-F238E27FC236}">
                <a16:creationId xmlns:a16="http://schemas.microsoft.com/office/drawing/2014/main" id="{1E5D0A8D-8486-2C4A-9718-E3099B17116C}"/>
              </a:ext>
            </a:extLst>
          </p:cNvPr>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The FAFSA hour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74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a:t>
            </a:r>
            <a:r>
              <a:rPr lang="en-US" baseline="0" dirty="0"/>
              <a:t> E-mail and Phone</a:t>
            </a:r>
            <a:endParaRPr lang="en-US" dirty="0"/>
          </a:p>
        </p:txBody>
      </p:sp>
      <p:pic>
        <p:nvPicPr>
          <p:cNvPr id="4" name="Picture 3" descr="Screenshot of 2021-21 “Student E-mail and Phone”view.&#10;&#10;Note: While not mandatory, it is beneficial for the applicant/parent to include an e-mail address on the FAFSA form in order to receive important communications about their financial aid.&#10;" title="2021-22 “Student E-mail and Phone” view"/>
          <p:cNvPicPr>
            <a:picLocks noChangeAspect="1"/>
          </p:cNvPicPr>
          <p:nvPr/>
        </p:nvPicPr>
        <p:blipFill>
          <a:blip r:embed="rId3"/>
          <a:stretch>
            <a:fillRect/>
          </a:stretch>
        </p:blipFill>
        <p:spPr>
          <a:xfrm>
            <a:off x="3388243" y="701749"/>
            <a:ext cx="5469146" cy="421580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20</a:t>
            </a:fld>
            <a:endParaRPr lang="en-US" dirty="0"/>
          </a:p>
        </p:txBody>
      </p:sp>
    </p:spTree>
    <p:extLst>
      <p:ext uri="{BB962C8B-B14F-4D97-AF65-F5344CB8AC3E}">
        <p14:creationId xmlns:p14="http://schemas.microsoft.com/office/powerpoint/2010/main" val="4237506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Address</a:t>
            </a:r>
          </a:p>
        </p:txBody>
      </p:sp>
      <p:pic>
        <p:nvPicPr>
          <p:cNvPr id="3" name="Picture 2" descr="Screenshot of 2021-22 “Student Address” view.&#10;&#10;&#10;&#10;&#10;" title="2021-22 “Student Address” view"/>
          <p:cNvPicPr>
            <a:picLocks noChangeAspect="1"/>
          </p:cNvPicPr>
          <p:nvPr/>
        </p:nvPicPr>
        <p:blipFill>
          <a:blip r:embed="rId3"/>
          <a:stretch>
            <a:fillRect/>
          </a:stretch>
        </p:blipFill>
        <p:spPr>
          <a:xfrm>
            <a:off x="3359702" y="706711"/>
            <a:ext cx="5489658" cy="491640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21</a:t>
            </a:fld>
            <a:endParaRPr lang="en-US" dirty="0"/>
          </a:p>
        </p:txBody>
      </p:sp>
    </p:spTree>
    <p:extLst>
      <p:ext uri="{BB962C8B-B14F-4D97-AF65-F5344CB8AC3E}">
        <p14:creationId xmlns:p14="http://schemas.microsoft.com/office/powerpoint/2010/main" val="1151623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Residency and Eligibility</a:t>
            </a:r>
          </a:p>
        </p:txBody>
      </p:sp>
      <p:pic>
        <p:nvPicPr>
          <p:cNvPr id="3" name="Picture 2" descr="Screenshot of 2021-22 “Student Residency and Eligibility” view.&#10;&#10;" title="2021-22 “Student Residency and Eligibility” view"/>
          <p:cNvPicPr>
            <a:picLocks noChangeAspect="1"/>
          </p:cNvPicPr>
          <p:nvPr/>
        </p:nvPicPr>
        <p:blipFill>
          <a:blip r:embed="rId3"/>
          <a:stretch>
            <a:fillRect/>
          </a:stretch>
        </p:blipFill>
        <p:spPr>
          <a:xfrm>
            <a:off x="3350975" y="715926"/>
            <a:ext cx="5480923" cy="3758868"/>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22</a:t>
            </a:fld>
            <a:endParaRPr lang="en-US" dirty="0"/>
          </a:p>
        </p:txBody>
      </p:sp>
    </p:spTree>
    <p:extLst>
      <p:ext uri="{BB962C8B-B14F-4D97-AF65-F5344CB8AC3E}">
        <p14:creationId xmlns:p14="http://schemas.microsoft.com/office/powerpoint/2010/main" val="853835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State Aid Eligibility</a:t>
            </a:r>
            <a:endParaRPr lang="en-US" dirty="0"/>
          </a:p>
        </p:txBody>
      </p:sp>
      <p:pic>
        <p:nvPicPr>
          <p:cNvPr id="3" name="Picture 2" descr="Screenshot of 2021-22 “Student Residency and Eligibility” view continued.&#10;&#10;The informational message displays to notify the applicant that they are eligible to transfer their FAFSA information to their participating state aid application. The link will be available on the FAFSA confirmation page.  This message will only display when the applicant indicates a participating state as their state of legal residence.&#10;&#10;Participating states include: Iowa, Minnesota, Mississippi, New York, New Jersey, Pennsylvania, and Vermont.&#10;" title="2021-22 “Student Residency and Eligibility” view continued"/>
          <p:cNvPicPr>
            <a:picLocks noChangeAspect="1"/>
          </p:cNvPicPr>
          <p:nvPr/>
        </p:nvPicPr>
        <p:blipFill>
          <a:blip r:embed="rId3"/>
          <a:stretch>
            <a:fillRect/>
          </a:stretch>
        </p:blipFill>
        <p:spPr>
          <a:xfrm>
            <a:off x="3354538" y="730101"/>
            <a:ext cx="5463400" cy="4882551"/>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23</a:t>
            </a:fld>
            <a:endParaRPr lang="en-US" dirty="0"/>
          </a:p>
        </p:txBody>
      </p:sp>
    </p:spTree>
    <p:extLst>
      <p:ext uri="{BB962C8B-B14F-4D97-AF65-F5344CB8AC3E}">
        <p14:creationId xmlns:p14="http://schemas.microsoft.com/office/powerpoint/2010/main" val="397720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Education</a:t>
            </a:r>
          </a:p>
        </p:txBody>
      </p:sp>
      <p:pic>
        <p:nvPicPr>
          <p:cNvPr id="3" name="Picture 2" descr="Screenshot of 2021-22 “Student Education” view.&#10;&#10;&#10;" title="2021-22 “Student Education” view"/>
          <p:cNvPicPr>
            <a:picLocks noChangeAspect="1"/>
          </p:cNvPicPr>
          <p:nvPr/>
        </p:nvPicPr>
        <p:blipFill>
          <a:blip r:embed="rId3"/>
          <a:stretch>
            <a:fillRect/>
          </a:stretch>
        </p:blipFill>
        <p:spPr>
          <a:xfrm>
            <a:off x="3385567" y="680484"/>
            <a:ext cx="5463396" cy="511602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24</a:t>
            </a:fld>
            <a:endParaRPr lang="en-US" dirty="0"/>
          </a:p>
        </p:txBody>
      </p:sp>
    </p:spTree>
    <p:extLst>
      <p:ext uri="{BB962C8B-B14F-4D97-AF65-F5344CB8AC3E}">
        <p14:creationId xmlns:p14="http://schemas.microsoft.com/office/powerpoint/2010/main" val="3936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a:t>
            </a:r>
            <a:r>
              <a:rPr lang="en-US" baseline="0" dirty="0"/>
              <a:t> – Student Selective Service</a:t>
            </a:r>
            <a:endParaRPr lang="en-US" dirty="0"/>
          </a:p>
        </p:txBody>
      </p:sp>
      <p:pic>
        <p:nvPicPr>
          <p:cNvPr id="4" name="Picture 3" descr="Screenshot of 2021-22 “Student Selective Service” view.&#10;&#10;Note: The response to this question is used to determine if the applicant needs to register with the Selective Service System (SSS). Most male citizens and male immigrants between the ages of 18–25 must register with the SSS to receive federal student aid. This requirement applies to any person assigned the sex of male at birth. &#10;" title="2021-22 “Student Selective Service” view"/>
          <p:cNvPicPr>
            <a:picLocks noChangeAspect="1"/>
          </p:cNvPicPr>
          <p:nvPr/>
        </p:nvPicPr>
        <p:blipFill>
          <a:blip r:embed="rId3"/>
          <a:stretch>
            <a:fillRect/>
          </a:stretch>
        </p:blipFill>
        <p:spPr>
          <a:xfrm>
            <a:off x="3386416" y="720798"/>
            <a:ext cx="5482771" cy="4954483"/>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25</a:t>
            </a:fld>
            <a:endParaRPr lang="en-US" dirty="0"/>
          </a:p>
        </p:txBody>
      </p:sp>
    </p:spTree>
    <p:extLst>
      <p:ext uri="{BB962C8B-B14F-4D97-AF65-F5344CB8AC3E}">
        <p14:creationId xmlns:p14="http://schemas.microsoft.com/office/powerpoint/2010/main" val="4118018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Driver’s License</a:t>
            </a:r>
          </a:p>
        </p:txBody>
      </p:sp>
      <p:pic>
        <p:nvPicPr>
          <p:cNvPr id="3" name="Picture 2" descr="Screenshot of 2021-22 “Student Driver’s License” view.&#10;&#10;" title="2021-22 “Student Driver’s License” view"/>
          <p:cNvPicPr>
            <a:picLocks noChangeAspect="1"/>
          </p:cNvPicPr>
          <p:nvPr/>
        </p:nvPicPr>
        <p:blipFill>
          <a:blip r:embed="rId3"/>
          <a:stretch>
            <a:fillRect/>
          </a:stretch>
        </p:blipFill>
        <p:spPr>
          <a:xfrm>
            <a:off x="3369013" y="715926"/>
            <a:ext cx="5480925" cy="395836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26</a:t>
            </a:fld>
            <a:endParaRPr lang="en-US" dirty="0"/>
          </a:p>
        </p:txBody>
      </p:sp>
    </p:spTree>
    <p:extLst>
      <p:ext uri="{BB962C8B-B14F-4D97-AF65-F5344CB8AC3E}">
        <p14:creationId xmlns:p14="http://schemas.microsoft.com/office/powerpoint/2010/main" val="1468756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Student Foster Care</a:t>
            </a:r>
            <a:endParaRPr lang="en-US" dirty="0"/>
          </a:p>
        </p:txBody>
      </p:sp>
      <p:pic>
        <p:nvPicPr>
          <p:cNvPr id="4" name="Picture 3" descr="Screenshot of 2021-22 “Student Foster Care and Parent Education Completion”view.&#10;" title="2021-22 “Student Foster Care and Parent Education Completion” view"/>
          <p:cNvPicPr>
            <a:picLocks noChangeAspect="1"/>
          </p:cNvPicPr>
          <p:nvPr/>
        </p:nvPicPr>
        <p:blipFill>
          <a:blip r:embed="rId3"/>
          <a:stretch>
            <a:fillRect/>
          </a:stretch>
        </p:blipFill>
        <p:spPr>
          <a:xfrm>
            <a:off x="3374065" y="694660"/>
            <a:ext cx="5497902" cy="417435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27</a:t>
            </a:fld>
            <a:endParaRPr lang="en-US" dirty="0"/>
          </a:p>
        </p:txBody>
      </p:sp>
    </p:spTree>
    <p:extLst>
      <p:ext uri="{BB962C8B-B14F-4D97-AF65-F5344CB8AC3E}">
        <p14:creationId xmlns:p14="http://schemas.microsoft.com/office/powerpoint/2010/main" val="2672524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HS</a:t>
            </a:r>
            <a:r>
              <a:rPr lang="en-US" baseline="0" dirty="0"/>
              <a:t> Search</a:t>
            </a:r>
            <a:endParaRPr lang="en-US" dirty="0"/>
          </a:p>
        </p:txBody>
      </p:sp>
      <p:pic>
        <p:nvPicPr>
          <p:cNvPr id="4" name="Picture 3" descr="Screenshot of 2020-21 2021-22 “Search for High School”view.&#10;&#10;Note: This is the first page for the School Selection section.&#10;&#10;" title="2021-22 “Search for High School” view"/>
          <p:cNvPicPr>
            <a:picLocks noChangeAspect="1"/>
          </p:cNvPicPr>
          <p:nvPr/>
        </p:nvPicPr>
        <p:blipFill>
          <a:blip r:embed="rId3"/>
          <a:stretch>
            <a:fillRect/>
          </a:stretch>
        </p:blipFill>
        <p:spPr>
          <a:xfrm>
            <a:off x="3307274" y="728293"/>
            <a:ext cx="5486400" cy="5717376"/>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28</a:t>
            </a:fld>
            <a:endParaRPr lang="en-US" dirty="0"/>
          </a:p>
        </p:txBody>
      </p:sp>
    </p:spTree>
    <p:extLst>
      <p:ext uri="{BB962C8B-B14F-4D97-AF65-F5344CB8AC3E}">
        <p14:creationId xmlns:p14="http://schemas.microsoft.com/office/powerpoint/2010/main" val="3498593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HS Search Results</a:t>
            </a:r>
          </a:p>
        </p:txBody>
      </p:sp>
      <p:pic>
        <p:nvPicPr>
          <p:cNvPr id="4" name="Picture 3" descr="Screenshot of 2021-22 “Search for High School Results” view.&#10;" title="2021-22 “Search for High School Results” view"/>
          <p:cNvPicPr>
            <a:picLocks noChangeAspect="1"/>
          </p:cNvPicPr>
          <p:nvPr/>
        </p:nvPicPr>
        <p:blipFill>
          <a:blip r:embed="rId3"/>
          <a:stretch>
            <a:fillRect/>
          </a:stretch>
        </p:blipFill>
        <p:spPr>
          <a:xfrm>
            <a:off x="3365638" y="708836"/>
            <a:ext cx="5469147" cy="5924909"/>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29</a:t>
            </a:fld>
            <a:endParaRPr lang="en-US" dirty="0"/>
          </a:p>
        </p:txBody>
      </p:sp>
    </p:spTree>
    <p:extLst>
      <p:ext uri="{BB962C8B-B14F-4D97-AF65-F5344CB8AC3E}">
        <p14:creationId xmlns:p14="http://schemas.microsoft.com/office/powerpoint/2010/main" val="2395809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CA9E151-194D-C542-AF4D-4D118B56E28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pic>
        <p:nvPicPr>
          <p:cNvPr id="7" name="Picture Placeholder 6">
            <a:extLst>
              <a:ext uri="{FF2B5EF4-FFF2-40B4-BE49-F238E27FC236}">
                <a16:creationId xmlns:a16="http://schemas.microsoft.com/office/drawing/2014/main" id="{C5421CAE-B885-A643-AE2D-F64B21816077}"/>
              </a:ext>
            </a:extLst>
          </p:cNvPr>
          <p:cNvPicPr>
            <a:picLocks noGrp="1" noChangeAspect="1"/>
          </p:cNvPicPr>
          <p:nvPr>
            <p:ph type="pic"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02552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Search for Colleges</a:t>
            </a:r>
          </a:p>
        </p:txBody>
      </p:sp>
      <p:pic>
        <p:nvPicPr>
          <p:cNvPr id="5" name="Picture 4" descr="Screenshot of 2021-22 “Search for Colleges” view.&#10;" title="2021-22 “Search for Colleges” view."/>
          <p:cNvPicPr>
            <a:picLocks noChangeAspect="1"/>
          </p:cNvPicPr>
          <p:nvPr/>
        </p:nvPicPr>
        <p:blipFill>
          <a:blip r:embed="rId3"/>
          <a:stretch>
            <a:fillRect/>
          </a:stretch>
        </p:blipFill>
        <p:spPr>
          <a:xfrm>
            <a:off x="3687907" y="697356"/>
            <a:ext cx="4818784" cy="6040258"/>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30</a:t>
            </a:fld>
            <a:endParaRPr lang="en-US" dirty="0"/>
          </a:p>
        </p:txBody>
      </p:sp>
    </p:spTree>
    <p:extLst>
      <p:ext uri="{BB962C8B-B14F-4D97-AF65-F5344CB8AC3E}">
        <p14:creationId xmlns:p14="http://schemas.microsoft.com/office/powerpoint/2010/main" val="3217208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a:t>
            </a:r>
            <a:r>
              <a:rPr lang="en-US" baseline="0" dirty="0"/>
              <a:t> Student – Student Search for Colleges Results</a:t>
            </a:r>
            <a:endParaRPr lang="en-US" dirty="0"/>
          </a:p>
        </p:txBody>
      </p:sp>
      <p:pic>
        <p:nvPicPr>
          <p:cNvPr id="4" name="Picture 3" descr="Screenshot of 2021-22 “College Search Results” view.&#10;&#10;" title="2021-22 “College Search Results” view"/>
          <p:cNvPicPr>
            <a:picLocks noChangeAspect="1"/>
          </p:cNvPicPr>
          <p:nvPr/>
        </p:nvPicPr>
        <p:blipFill>
          <a:blip r:embed="rId3"/>
          <a:stretch>
            <a:fillRect/>
          </a:stretch>
        </p:blipFill>
        <p:spPr>
          <a:xfrm>
            <a:off x="3358552" y="708837"/>
            <a:ext cx="5480648" cy="5932706"/>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31</a:t>
            </a:fld>
            <a:endParaRPr lang="en-US" dirty="0"/>
          </a:p>
        </p:txBody>
      </p:sp>
    </p:spTree>
    <p:extLst>
      <p:ext uri="{BB962C8B-B14F-4D97-AF65-F5344CB8AC3E}">
        <p14:creationId xmlns:p14="http://schemas.microsoft.com/office/powerpoint/2010/main" val="608225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a:t>
            </a:r>
            <a:r>
              <a:rPr lang="en-US" baseline="0" dirty="0"/>
              <a:t> Housing Plans</a:t>
            </a:r>
            <a:endParaRPr lang="en-US" dirty="0"/>
          </a:p>
        </p:txBody>
      </p:sp>
      <p:pic>
        <p:nvPicPr>
          <p:cNvPr id="3" name="Picture 2" descr="Screenshot of 2021-22 “Selected Colleges and Housing Plans” view.&#10;&#10;" title="2021-22 “Selected Colleges and Housing Plans” view"/>
          <p:cNvPicPr>
            <a:picLocks noChangeAspect="1"/>
          </p:cNvPicPr>
          <p:nvPr/>
        </p:nvPicPr>
        <p:blipFill>
          <a:blip r:embed="rId3"/>
          <a:stretch>
            <a:fillRect/>
          </a:stretch>
        </p:blipFill>
        <p:spPr>
          <a:xfrm>
            <a:off x="3379816" y="694661"/>
            <a:ext cx="5474898" cy="4796592"/>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32</a:t>
            </a:fld>
            <a:endParaRPr lang="en-US" dirty="0"/>
          </a:p>
        </p:txBody>
      </p:sp>
    </p:spTree>
    <p:extLst>
      <p:ext uri="{BB962C8B-B14F-4D97-AF65-F5344CB8AC3E}">
        <p14:creationId xmlns:p14="http://schemas.microsoft.com/office/powerpoint/2010/main" val="3890710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Marital Status</a:t>
            </a:r>
          </a:p>
        </p:txBody>
      </p:sp>
      <p:pic>
        <p:nvPicPr>
          <p:cNvPr id="4" name="Picture 3" descr="Screenshot of 2021-22 “Student Marital Status” view.&#10;&#10;Note: This is the first page of the the Dependency Status section." title="2021-22 “Student Marital Status” view"/>
          <p:cNvPicPr>
            <a:picLocks noChangeAspect="1"/>
          </p:cNvPicPr>
          <p:nvPr/>
        </p:nvPicPr>
        <p:blipFill>
          <a:blip r:embed="rId3"/>
          <a:stretch>
            <a:fillRect/>
          </a:stretch>
        </p:blipFill>
        <p:spPr>
          <a:xfrm>
            <a:off x="3377142" y="694660"/>
            <a:ext cx="5462189" cy="3203275"/>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33</a:t>
            </a:fld>
            <a:endParaRPr lang="en-US" dirty="0"/>
          </a:p>
        </p:txBody>
      </p:sp>
    </p:spTree>
    <p:extLst>
      <p:ext uri="{BB962C8B-B14F-4D97-AF65-F5344CB8AC3E}">
        <p14:creationId xmlns:p14="http://schemas.microsoft.com/office/powerpoint/2010/main" val="2730532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rmAutofit fontScale="90000"/>
          </a:bodyPr>
          <a:lstStyle/>
          <a:p>
            <a:r>
              <a:rPr lang="en-US" dirty="0"/>
              <a:t>Dependent Student – Student Dependency Status</a:t>
            </a:r>
            <a:r>
              <a:rPr lang="en-US" baseline="0" dirty="0"/>
              <a:t> 1</a:t>
            </a:r>
            <a:endParaRPr lang="en-US" dirty="0"/>
          </a:p>
        </p:txBody>
      </p:sp>
      <p:pic>
        <p:nvPicPr>
          <p:cNvPr id="4" name="Picture 3" descr="Screenshot of the 2021-22 “Does Student Have Dependents?” view.&#10;" title="2021-22 “Does Student Have Dependents?” view"/>
          <p:cNvPicPr>
            <a:picLocks noChangeAspect="1"/>
          </p:cNvPicPr>
          <p:nvPr/>
        </p:nvPicPr>
        <p:blipFill>
          <a:blip r:embed="rId3"/>
          <a:stretch>
            <a:fillRect/>
          </a:stretch>
        </p:blipFill>
        <p:spPr>
          <a:xfrm>
            <a:off x="3352812" y="719377"/>
            <a:ext cx="5457645" cy="3714230"/>
          </a:xfrm>
          <a:prstGeom prst="rect">
            <a:avLst/>
          </a:prstGeom>
        </p:spPr>
      </p:pic>
      <p:sp>
        <p:nvSpPr>
          <p:cNvPr id="3" name="Slide Number Placeholder 2"/>
          <p:cNvSpPr>
            <a:spLocks noGrp="1"/>
          </p:cNvSpPr>
          <p:nvPr>
            <p:ph type="sldNum" sz="quarter" idx="10"/>
          </p:nvPr>
        </p:nvSpPr>
        <p:spPr/>
        <p:txBody>
          <a:bodyPr/>
          <a:lstStyle/>
          <a:p>
            <a:fld id="{234755BD-B4AC-9044-BCE4-27904766F8BB}" type="slidenum">
              <a:rPr lang="en-US" smtClean="0"/>
              <a:pPr/>
              <a:t>34</a:t>
            </a:fld>
            <a:endParaRPr lang="en-US" dirty="0"/>
          </a:p>
        </p:txBody>
      </p:sp>
    </p:spTree>
    <p:extLst>
      <p:ext uri="{BB962C8B-B14F-4D97-AF65-F5344CB8AC3E}">
        <p14:creationId xmlns:p14="http://schemas.microsoft.com/office/powerpoint/2010/main" val="319013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1</a:t>
            </a:r>
            <a:endParaRPr lang="en-US" dirty="0"/>
          </a:p>
        </p:txBody>
      </p:sp>
      <p:pic>
        <p:nvPicPr>
          <p:cNvPr id="6" name="Picture 5" descr="Screenshot of 2021-22 “Student Additional Dependency Questions” view.&#10;&#10;" title="2021-22 “Student Additional Dependency Questions” view"/>
          <p:cNvPicPr>
            <a:picLocks noChangeAspect="1"/>
          </p:cNvPicPr>
          <p:nvPr/>
        </p:nvPicPr>
        <p:blipFill>
          <a:blip r:embed="rId3"/>
          <a:stretch>
            <a:fillRect/>
          </a:stretch>
        </p:blipFill>
        <p:spPr>
          <a:xfrm>
            <a:off x="3372728" y="723014"/>
            <a:ext cx="5469578" cy="4819291"/>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35</a:t>
            </a:fld>
            <a:endParaRPr lang="en-US" dirty="0"/>
          </a:p>
        </p:txBody>
      </p:sp>
    </p:spTree>
    <p:extLst>
      <p:ext uri="{BB962C8B-B14F-4D97-AF65-F5344CB8AC3E}">
        <p14:creationId xmlns:p14="http://schemas.microsoft.com/office/powerpoint/2010/main" val="2030276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2</a:t>
            </a:r>
            <a:endParaRPr lang="en-US" dirty="0"/>
          </a:p>
        </p:txBody>
      </p:sp>
      <p:pic>
        <p:nvPicPr>
          <p:cNvPr id="5" name="Picture 4" descr="Screenshot of the 2021-22 “Student Homelessness Filter Question” view.&#10;" title="2021-22 “Student Homelessness Filter Question” view"/>
          <p:cNvPicPr>
            <a:picLocks noChangeAspect="1"/>
          </p:cNvPicPr>
          <p:nvPr/>
        </p:nvPicPr>
        <p:blipFill>
          <a:blip r:embed="rId3"/>
          <a:stretch>
            <a:fillRect/>
          </a:stretch>
        </p:blipFill>
        <p:spPr>
          <a:xfrm>
            <a:off x="3382003" y="714200"/>
            <a:ext cx="5483824" cy="3118403"/>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36</a:t>
            </a:fld>
            <a:endParaRPr lang="en-US" dirty="0"/>
          </a:p>
        </p:txBody>
      </p:sp>
    </p:spTree>
    <p:extLst>
      <p:ext uri="{BB962C8B-B14F-4D97-AF65-F5344CB8AC3E}">
        <p14:creationId xmlns:p14="http://schemas.microsoft.com/office/powerpoint/2010/main" val="2239550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idx="4294967295"/>
          </p:nvPr>
        </p:nvSpPr>
        <p:spPr>
          <a:xfrm>
            <a:off x="0" y="192088"/>
            <a:ext cx="11236325" cy="485775"/>
          </a:xfrm>
          <a:prstGeom prst="rect">
            <a:avLst/>
          </a:prstGeom>
        </p:spPr>
        <p:txBody>
          <a:bodyPr vert="horz" lIns="91440" tIns="45720" rIns="91440" bIns="45720" rtlCol="0" anchor="b" anchorCtr="0">
            <a:noAutofit/>
          </a:bodyPr>
          <a:lstStyle/>
          <a:p>
            <a:r>
              <a:rPr lang="en-US" dirty="0">
                <a:solidFill>
                  <a:srgbClr val="000000"/>
                </a:solidFill>
                <a:latin typeface="Calibri" panose="020F0502020204030204" pitchFamily="34" charset="0"/>
              </a:rPr>
              <a:t>Dependent Student – Provide</a:t>
            </a:r>
            <a:r>
              <a:rPr lang="en-US" baseline="0" dirty="0">
                <a:solidFill>
                  <a:srgbClr val="000000"/>
                </a:solidFill>
                <a:latin typeface="Calibri" panose="020F0502020204030204" pitchFamily="34" charset="0"/>
              </a:rPr>
              <a:t> Parent Information 3</a:t>
            </a:r>
            <a:endParaRPr lang="en-US" dirty="0"/>
          </a:p>
        </p:txBody>
      </p:sp>
      <p:pic>
        <p:nvPicPr>
          <p:cNvPr id="2" name="Picture 1" descr="Screenshot of 2021-22 “Dependent Student” view.&#10;&#10;This page only displays if it has been determined that the applicant is considered to be dependent.&#10;&#10;" title="2021-22 “Dependent Student” view"/>
          <p:cNvPicPr>
            <a:picLocks noChangeAspect="1"/>
          </p:cNvPicPr>
          <p:nvPr/>
        </p:nvPicPr>
        <p:blipFill>
          <a:blip r:embed="rId3"/>
          <a:stretch>
            <a:fillRect/>
          </a:stretch>
        </p:blipFill>
        <p:spPr>
          <a:xfrm>
            <a:off x="3372549" y="708837"/>
            <a:ext cx="5453811" cy="4338857"/>
          </a:xfrm>
          <a:prstGeom prst="rect">
            <a:avLst/>
          </a:prstGeom>
        </p:spPr>
      </p:pic>
      <p:sp>
        <p:nvSpPr>
          <p:cNvPr id="4" name="Slide Number Placeholder 3"/>
          <p:cNvSpPr>
            <a:spLocks noGrp="1"/>
          </p:cNvSpPr>
          <p:nvPr>
            <p:ph type="sldNum" sz="quarter" idx="10"/>
          </p:nvPr>
        </p:nvSpPr>
        <p:spPr/>
        <p:txBody>
          <a:bodyPr/>
          <a:lstStyle/>
          <a:p>
            <a:fld id="{234755BD-B4AC-9044-BCE4-27904766F8BB}" type="slidenum">
              <a:rPr lang="en-US" smtClean="0"/>
              <a:pPr/>
              <a:t>37</a:t>
            </a:fld>
            <a:endParaRPr lang="en-US" dirty="0"/>
          </a:p>
        </p:txBody>
      </p:sp>
    </p:spTree>
    <p:extLst>
      <p:ext uri="{BB962C8B-B14F-4D97-AF65-F5344CB8AC3E}">
        <p14:creationId xmlns:p14="http://schemas.microsoft.com/office/powerpoint/2010/main" val="11561609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marital Status</a:t>
            </a:r>
            <a:endParaRPr lang="en-US" dirty="0"/>
          </a:p>
        </p:txBody>
      </p:sp>
      <p:pic>
        <p:nvPicPr>
          <p:cNvPr id="3" name="Picture 2" descr="Screenshot of 2021-22 “Parent Marital Status” view.&#10;&#10;Note: This is the first view in the Parent Demographics section.&#10;&#10;&#10;" title="2021-22 “Parent Marital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669" y="696253"/>
            <a:ext cx="5457531" cy="488449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38</a:t>
            </a:fld>
            <a:endParaRPr lang="en-US" dirty="0"/>
          </a:p>
        </p:txBody>
      </p:sp>
    </p:spTree>
    <p:extLst>
      <p:ext uri="{BB962C8B-B14F-4D97-AF65-F5344CB8AC3E}">
        <p14:creationId xmlns:p14="http://schemas.microsoft.com/office/powerpoint/2010/main" val="2628456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Personal information for parent</a:t>
            </a:r>
          </a:p>
        </p:txBody>
      </p:sp>
      <p:pic>
        <p:nvPicPr>
          <p:cNvPr id="3" name="Picture 2" descr="Screenshot of 2021-22 “Personal Information for Parent” view.&#10;" title="2021-22 “Personal Information for Par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184" y="727283"/>
            <a:ext cx="5399740" cy="587671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39</a:t>
            </a:fld>
            <a:endParaRPr lang="en-US" dirty="0"/>
          </a:p>
        </p:txBody>
      </p:sp>
    </p:spTree>
    <p:extLst>
      <p:ext uri="{BB962C8B-B14F-4D97-AF65-F5344CB8AC3E}">
        <p14:creationId xmlns:p14="http://schemas.microsoft.com/office/powerpoint/2010/main" val="1008564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825FE7-27C9-7044-9AAE-F4D862CCD36E}"/>
              </a:ext>
            </a:extLst>
          </p:cNvPr>
          <p:cNvSpPr>
            <a:spLocks noGrp="1"/>
          </p:cNvSpPr>
          <p:nvPr>
            <p:ph idx="1"/>
          </p:nvPr>
        </p:nvSpPr>
        <p:spPr/>
        <p:txBody>
          <a:bodyPr/>
          <a:lstStyle/>
          <a:p>
            <a:pPr marL="0" indent="0">
              <a:buClrTx/>
              <a:buNone/>
            </a:pPr>
            <a:r>
              <a:rPr lang="en-US" dirty="0" smtClean="0"/>
              <a:t>The FAFSA is the Free Application for Federal Student Aid. It is a free application that is open to all citizens and eligible non-citizens.</a:t>
            </a:r>
          </a:p>
          <a:p>
            <a:pPr>
              <a:buClrTx/>
            </a:pPr>
            <a:endParaRPr lang="en-US" dirty="0"/>
          </a:p>
          <a:p>
            <a:pPr lvl="1">
              <a:buClrTx/>
            </a:pPr>
            <a:r>
              <a:rPr lang="en-US" dirty="0" smtClean="0"/>
              <a:t>It’s Free.</a:t>
            </a:r>
          </a:p>
          <a:p>
            <a:pPr lvl="1">
              <a:buClrTx/>
            </a:pPr>
            <a:r>
              <a:rPr lang="en-US" dirty="0" smtClean="0"/>
              <a:t>It only takes 20 minutes.</a:t>
            </a:r>
          </a:p>
          <a:p>
            <a:pPr lvl="1">
              <a:buClrTx/>
            </a:pPr>
            <a:r>
              <a:rPr lang="en-US" dirty="0" smtClean="0"/>
              <a:t>You may qualify for “free money.”</a:t>
            </a:r>
          </a:p>
          <a:p>
            <a:pPr lvl="1">
              <a:buClrTx/>
            </a:pPr>
            <a:r>
              <a:rPr lang="en-US" dirty="0" smtClean="0"/>
              <a:t>It can be sent to 10 schools at once.</a:t>
            </a:r>
          </a:p>
          <a:p>
            <a:pPr lvl="1">
              <a:buClrTx/>
            </a:pPr>
            <a:r>
              <a:rPr lang="en-US" dirty="0" smtClean="0"/>
              <a:t>Sometimes you can qualify for financial assistance when you least expect it.</a:t>
            </a:r>
          </a:p>
          <a:p>
            <a:pPr lvl="1">
              <a:buClrTx/>
            </a:pPr>
            <a:r>
              <a:rPr lang="en-US" dirty="0" smtClean="0"/>
              <a:t>IT helps you make informed decisions.</a:t>
            </a:r>
          </a:p>
          <a:p>
            <a:pPr lvl="1">
              <a:buClrTx/>
            </a:pPr>
            <a:r>
              <a:rPr lang="en-US" dirty="0" smtClean="0"/>
              <a:t>Completing the FAFSA is the gateway to federal aid in the form of grants, loans and work study.</a:t>
            </a:r>
          </a:p>
        </p:txBody>
      </p:sp>
      <p:sp>
        <p:nvSpPr>
          <p:cNvPr id="6" name="Slide Number Placeholder 5">
            <a:extLst>
              <a:ext uri="{FF2B5EF4-FFF2-40B4-BE49-F238E27FC236}">
                <a16:creationId xmlns:a16="http://schemas.microsoft.com/office/drawing/2014/main" id="{DFCB598A-DB0D-404F-A15E-2185A4961D20}"/>
              </a:ext>
            </a:extLst>
          </p:cNvPr>
          <p:cNvSpPr>
            <a:spLocks noGrp="1"/>
          </p:cNvSpPr>
          <p:nvPr>
            <p:ph type="sldNum" sz="quarter" idx="12"/>
          </p:nvPr>
        </p:nvSpPr>
        <p:spPr/>
        <p:txBody>
          <a:bodyPr/>
          <a:lstStyle/>
          <a:p>
            <a:fld id="{B78C33D3-2AB9-E74C-813F-4C3BF6FBFAAD}" type="slidenum">
              <a:rPr lang="en-US" smtClean="0"/>
              <a:t>4</a:t>
            </a:fld>
            <a:endParaRPr lang="en-US"/>
          </a:p>
        </p:txBody>
      </p:sp>
      <p:sp>
        <p:nvSpPr>
          <p:cNvPr id="7" name="TextBox 6"/>
          <p:cNvSpPr txBox="1"/>
          <p:nvPr/>
        </p:nvSpPr>
        <p:spPr>
          <a:xfrm>
            <a:off x="228599" y="1257623"/>
            <a:ext cx="6137193" cy="984885"/>
          </a:xfrm>
          <a:prstGeom prst="rect">
            <a:avLst/>
          </a:prstGeom>
          <a:noFill/>
        </p:spPr>
        <p:txBody>
          <a:bodyPr wrap="none" rtlCol="0">
            <a:spAutoFit/>
          </a:bodyPr>
          <a:lstStyle/>
          <a:p>
            <a:r>
              <a:rPr lang="en-US" sz="4000" b="1" dirty="0">
                <a:latin typeface="+mj-lt"/>
              </a:rPr>
              <a:t>Why fill out the FAFSA? </a:t>
            </a:r>
          </a:p>
          <a:p>
            <a:endParaRPr lang="en-US" dirty="0"/>
          </a:p>
        </p:txBody>
      </p:sp>
    </p:spTree>
    <p:extLst>
      <p:ext uri="{BB962C8B-B14F-4D97-AF65-F5344CB8AC3E}">
        <p14:creationId xmlns:p14="http://schemas.microsoft.com/office/powerpoint/2010/main" val="3062593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personal information for other parent</a:t>
            </a:r>
          </a:p>
        </p:txBody>
      </p:sp>
      <p:pic>
        <p:nvPicPr>
          <p:cNvPr id="3" name="Picture 2" descr="Screenshot of 2021-22 “Personal Information for Other Parent” view.&#10;" title="2021-22 “Personal Information for Other Par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183" y="719465"/>
            <a:ext cx="5455015" cy="524590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40</a:t>
            </a:fld>
            <a:endParaRPr lang="en-US" dirty="0"/>
          </a:p>
        </p:txBody>
      </p:sp>
    </p:spTree>
    <p:extLst>
      <p:ext uri="{BB962C8B-B14F-4D97-AF65-F5344CB8AC3E}">
        <p14:creationId xmlns:p14="http://schemas.microsoft.com/office/powerpoint/2010/main" val="1831106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state of legal residence</a:t>
            </a:r>
            <a:endParaRPr lang="en-US" dirty="0"/>
          </a:p>
        </p:txBody>
      </p:sp>
      <p:pic>
        <p:nvPicPr>
          <p:cNvPr id="3" name="Picture 2" descr="Screenshot of 2021-22 “Parent State of Legal Residence” view.&#10;" title="2021-22 “Parent State of Legal Residenc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737" y="718076"/>
            <a:ext cx="5460803" cy="307740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41</a:t>
            </a:fld>
            <a:endParaRPr lang="en-US" dirty="0"/>
          </a:p>
        </p:txBody>
      </p:sp>
    </p:spTree>
    <p:extLst>
      <p:ext uri="{BB962C8B-B14F-4D97-AF65-F5344CB8AC3E}">
        <p14:creationId xmlns:p14="http://schemas.microsoft.com/office/powerpoint/2010/main" val="1557306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household</a:t>
            </a:r>
            <a:r>
              <a:rPr lang="en-US" baseline="0" dirty="0"/>
              <a:t> info</a:t>
            </a:r>
            <a:endParaRPr lang="en-US" dirty="0"/>
          </a:p>
        </p:txBody>
      </p:sp>
      <p:pic>
        <p:nvPicPr>
          <p:cNvPr id="3" name="Picture 2" descr="Screenshot of 2021-22 “Parent Household Info” view.&#10;&#10;Parents are required to complete the household size worksheet in an effort to get more accurate information about the number in the parent’s household and the number of those in the household who are in college. Some information will be prefilled, based on responses provided previously within the FAFSA form. The system tallies the totals as the parent completes the worksheet to ensure that there are no mathematical errors.&#10;&#10;" title="2021-22 “Parent Household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98" y="703190"/>
            <a:ext cx="4381405" cy="610200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42</a:t>
            </a:fld>
            <a:endParaRPr lang="en-US" dirty="0"/>
          </a:p>
        </p:txBody>
      </p:sp>
    </p:spTree>
    <p:extLst>
      <p:ext uri="{BB962C8B-B14F-4D97-AF65-F5344CB8AC3E}">
        <p14:creationId xmlns:p14="http://schemas.microsoft.com/office/powerpoint/2010/main" val="17890059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tax filing status</a:t>
            </a:r>
            <a:endParaRPr lang="en-US" dirty="0"/>
          </a:p>
        </p:txBody>
      </p:sp>
      <p:pic>
        <p:nvPicPr>
          <p:cNvPr id="3" name="Picture 2" descr="Screenshot of 2021-22 “Parent Tax Filing Status” view.&#10;&#10;Note: This is the first view in the Parent Financials section.&#10;&#10;" title="2021-22 “Par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013" y="681419"/>
            <a:ext cx="5159974" cy="608876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43</a:t>
            </a:fld>
            <a:endParaRPr lang="en-US" dirty="0"/>
          </a:p>
        </p:txBody>
      </p:sp>
    </p:spTree>
    <p:extLst>
      <p:ext uri="{BB962C8B-B14F-4D97-AF65-F5344CB8AC3E}">
        <p14:creationId xmlns:p14="http://schemas.microsoft.com/office/powerpoint/2010/main" val="24418985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eligible for </a:t>
            </a:r>
            <a:r>
              <a:rPr lang="en-US" dirty="0" err="1"/>
              <a:t>irs</a:t>
            </a:r>
            <a:r>
              <a:rPr lang="en-US" dirty="0"/>
              <a:t> </a:t>
            </a:r>
            <a:r>
              <a:rPr lang="en-US" dirty="0" err="1"/>
              <a:t>drt</a:t>
            </a:r>
            <a:endParaRPr lang="en-US" dirty="0"/>
          </a:p>
        </p:txBody>
      </p:sp>
      <p:pic>
        <p:nvPicPr>
          <p:cNvPr id="3" name="Picture 2" descr="Screenshot of 2021-22 “Parent Eligible for IRS DRT” view.&#10;&#10;This view is displayed when the parent chooses not to use the IRS Data Retrieval Tool (DRT) on the previous view. An additional opportunity is presented to the parent to determine if they would like to link to the IRS for their financial information or to continue to enter it manually. &#10;&#10;" title="2021-22 “Parent Eligible for IRS DR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206" y="718065"/>
            <a:ext cx="5439588" cy="349107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44</a:t>
            </a:fld>
            <a:endParaRPr lang="en-US" dirty="0"/>
          </a:p>
        </p:txBody>
      </p:sp>
    </p:spTree>
    <p:extLst>
      <p:ext uri="{BB962C8B-B14F-4D97-AF65-F5344CB8AC3E}">
        <p14:creationId xmlns:p14="http://schemas.microsoft.com/office/powerpoint/2010/main" val="38690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a:t>
            </a:r>
            <a:r>
              <a:rPr lang="en-US" baseline="0" dirty="0" err="1"/>
              <a:t>irs</a:t>
            </a:r>
            <a:r>
              <a:rPr lang="en-US" baseline="0" dirty="0"/>
              <a:t> info</a:t>
            </a:r>
            <a:endParaRPr lang="en-US" dirty="0"/>
          </a:p>
        </p:txBody>
      </p:sp>
      <p:pic>
        <p:nvPicPr>
          <p:cNvPr id="3" name="Picture 2" descr="Screenshot of 2021-22 “Parent IRS Info” view.&#10;&#10;Note: If the parent is either ineligible or decides not to use the IRS DRT, they will be required to enter their financial information manually.&#10;" title="2021-22 “Parent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153" y="707186"/>
            <a:ext cx="5467695" cy="319242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45</a:t>
            </a:fld>
            <a:endParaRPr lang="en-US" dirty="0"/>
          </a:p>
        </p:txBody>
      </p:sp>
    </p:spTree>
    <p:extLst>
      <p:ext uri="{BB962C8B-B14F-4D97-AF65-F5344CB8AC3E}">
        <p14:creationId xmlns:p14="http://schemas.microsoft.com/office/powerpoint/2010/main" val="34644927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income from work</a:t>
            </a:r>
          </a:p>
        </p:txBody>
      </p:sp>
      <p:pic>
        <p:nvPicPr>
          <p:cNvPr id="3" name="Picture 2" descr="Screenshot of 2021-22 “Parent Income from Work” view.&#10;" title="2021-22 “Parent Income from Work”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695" y="703243"/>
            <a:ext cx="5474611" cy="404292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46</a:t>
            </a:fld>
            <a:endParaRPr lang="en-US" dirty="0"/>
          </a:p>
        </p:txBody>
      </p:sp>
    </p:spTree>
    <p:extLst>
      <p:ext uri="{BB962C8B-B14F-4D97-AF65-F5344CB8AC3E}">
        <p14:creationId xmlns:p14="http://schemas.microsoft.com/office/powerpoint/2010/main" val="2235732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simplified path determination</a:t>
            </a:r>
          </a:p>
        </p:txBody>
      </p:sp>
      <p:pic>
        <p:nvPicPr>
          <p:cNvPr id="3" name="Picture 2" descr="Screenshot of 2021-22 “Parent Simplified Path Determination” view.&#10;&#10;Instructional text will be dynamic based on the response to Parent Tax Return Status.  In this example, the parent stated they “already filed” and “filed a 1040” in order to create the condition for schedule 1 dynamic text to display.&#10;&#10;Note: The Schedule 1 question and associated help text have been updated to include all of the exceptions to answering this question. For the 21-22 cycle, capital gains and losses have been removed from the list of exceptions; reporting of virtual currency has been added.&#10; &#10;In addition, the Schedule 1 question is now a field that can be transferred from the IRS DRT. &#10; &#10;The Schedule 1 question may or may not be enabled based on previously answered questions. &#10;" title="2021-22 “Parent Simplified Path Determination”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917" y="739476"/>
            <a:ext cx="4864166" cy="604759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47</a:t>
            </a:fld>
            <a:endParaRPr lang="en-US" dirty="0"/>
          </a:p>
        </p:txBody>
      </p:sp>
    </p:spTree>
    <p:extLst>
      <p:ext uri="{BB962C8B-B14F-4D97-AF65-F5344CB8AC3E}">
        <p14:creationId xmlns:p14="http://schemas.microsoft.com/office/powerpoint/2010/main" val="766632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additional </a:t>
            </a:r>
            <a:r>
              <a:rPr lang="en-US" baseline="0" dirty="0" err="1"/>
              <a:t>irs</a:t>
            </a:r>
            <a:r>
              <a:rPr lang="en-US" baseline="0" dirty="0"/>
              <a:t> info</a:t>
            </a:r>
            <a:endParaRPr lang="en-US" dirty="0"/>
          </a:p>
        </p:txBody>
      </p:sp>
      <p:pic>
        <p:nvPicPr>
          <p:cNvPr id="3" name="Picture 2" descr="Screenshot of 2021-22 “Parent Additional IRS Info” view.&#10;" title="2021-22 “Parent Additional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0324" y="714443"/>
            <a:ext cx="5431352" cy="325521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48</a:t>
            </a:fld>
            <a:endParaRPr lang="en-US" dirty="0"/>
          </a:p>
        </p:txBody>
      </p:sp>
    </p:spTree>
    <p:extLst>
      <p:ext uri="{BB962C8B-B14F-4D97-AF65-F5344CB8AC3E}">
        <p14:creationId xmlns:p14="http://schemas.microsoft.com/office/powerpoint/2010/main" val="3660827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 parent questions for tax filers only</a:t>
            </a:r>
            <a:endParaRPr lang="en-US" dirty="0"/>
          </a:p>
        </p:txBody>
      </p:sp>
      <p:pic>
        <p:nvPicPr>
          <p:cNvPr id="3" name="Picture 2" descr="Screenshot of 2021-22 “Parent Questions for Tax Filers Only” view.&#10;" title="2021-22 “Par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7301" y="697094"/>
            <a:ext cx="4797398" cy="609981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49</a:t>
            </a:fld>
            <a:endParaRPr lang="en-US" dirty="0"/>
          </a:p>
        </p:txBody>
      </p:sp>
    </p:spTree>
    <p:extLst>
      <p:ext uri="{BB962C8B-B14F-4D97-AF65-F5344CB8AC3E}">
        <p14:creationId xmlns:p14="http://schemas.microsoft.com/office/powerpoint/2010/main" val="3827801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71B9C82-E6E8-3747-85D5-60475AD6F7F2}"/>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 Placeholder 3">
            <a:extLst>
              <a:ext uri="{FF2B5EF4-FFF2-40B4-BE49-F238E27FC236}">
                <a16:creationId xmlns:a16="http://schemas.microsoft.com/office/drawing/2014/main" id="{6FA529F7-899D-9040-93CE-546B71F2930E}"/>
              </a:ext>
            </a:extLst>
          </p:cNvPr>
          <p:cNvSpPr>
            <a:spLocks noGrp="1"/>
          </p:cNvSpPr>
          <p:nvPr>
            <p:ph type="body" sz="half" idx="2"/>
          </p:nvPr>
        </p:nvSpPr>
        <p:spPr/>
        <p:txBody>
          <a:bodyPr/>
          <a:lstStyle/>
          <a:p>
            <a:r>
              <a:rPr lang="en-US" dirty="0" smtClean="0">
                <a:solidFill>
                  <a:schemeClr val="tx1"/>
                </a:solidFill>
                <a:latin typeface="+mn-lt"/>
              </a:rPr>
              <a:t>Your FSA ID</a:t>
            </a:r>
          </a:p>
          <a:p>
            <a:r>
              <a:rPr lang="en-US" dirty="0" smtClean="0">
                <a:solidFill>
                  <a:schemeClr val="tx1"/>
                </a:solidFill>
                <a:latin typeface="+mn-lt"/>
              </a:rPr>
              <a:t>All of your personal information</a:t>
            </a:r>
          </a:p>
          <a:p>
            <a:r>
              <a:rPr lang="en-US" dirty="0" smtClean="0">
                <a:solidFill>
                  <a:schemeClr val="tx1"/>
                </a:solidFill>
                <a:latin typeface="+mn-lt"/>
              </a:rPr>
              <a:t>20 minutes and a smile</a:t>
            </a:r>
            <a:endParaRPr lang="en-US" dirty="0">
              <a:solidFill>
                <a:schemeClr val="tx1"/>
              </a:solidFill>
              <a:latin typeface="+mn-lt"/>
            </a:endParaRPr>
          </a:p>
        </p:txBody>
      </p:sp>
      <p:sp>
        <p:nvSpPr>
          <p:cNvPr id="5" name="TextBox 4"/>
          <p:cNvSpPr txBox="1"/>
          <p:nvPr/>
        </p:nvSpPr>
        <p:spPr>
          <a:xfrm>
            <a:off x="149775" y="2594820"/>
            <a:ext cx="4121641" cy="1077218"/>
          </a:xfrm>
          <a:prstGeom prst="rect">
            <a:avLst/>
          </a:prstGeom>
          <a:noFill/>
        </p:spPr>
        <p:txBody>
          <a:bodyPr wrap="none" rtlCol="0">
            <a:spAutoFit/>
          </a:bodyPr>
          <a:lstStyle/>
          <a:p>
            <a:r>
              <a:rPr lang="en-US" sz="3200" b="1" dirty="0" smtClean="0">
                <a:latin typeface="+mj-lt"/>
              </a:rPr>
              <a:t>What will you need?</a:t>
            </a:r>
            <a:endParaRPr lang="en-US" sz="3200" b="1" dirty="0">
              <a:latin typeface="+mj-lt"/>
            </a:endParaRPr>
          </a:p>
          <a:p>
            <a:endParaRPr lang="en-US" sz="3200" dirty="0"/>
          </a:p>
        </p:txBody>
      </p:sp>
    </p:spTree>
    <p:extLst>
      <p:ext uri="{BB962C8B-B14F-4D97-AF65-F5344CB8AC3E}">
        <p14:creationId xmlns:p14="http://schemas.microsoft.com/office/powerpoint/2010/main" val="1256519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additional financial info</a:t>
            </a:r>
          </a:p>
        </p:txBody>
      </p:sp>
      <p:pic>
        <p:nvPicPr>
          <p:cNvPr id="3" name="Picture 2" descr="Screenshot of 2021-22 “Parent Additional Financial Info” view.&#10;" title="2021-22 “Parent Additional Financial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235" y="740523"/>
            <a:ext cx="5457531" cy="4839011"/>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50</a:t>
            </a:fld>
            <a:endParaRPr lang="en-US" dirty="0"/>
          </a:p>
        </p:txBody>
      </p:sp>
    </p:spTree>
    <p:extLst>
      <p:ext uri="{BB962C8B-B14F-4D97-AF65-F5344CB8AC3E}">
        <p14:creationId xmlns:p14="http://schemas.microsoft.com/office/powerpoint/2010/main" val="2852509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untaxed income</a:t>
            </a:r>
          </a:p>
        </p:txBody>
      </p:sp>
      <p:pic>
        <p:nvPicPr>
          <p:cNvPr id="3" name="Picture 2" descr="Screenshot of 2021-22 “Parent Untaxed Income” view.&#10;" title="2021-22 “Parent Untaxed Incom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492" y="705078"/>
            <a:ext cx="5443016" cy="586031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51</a:t>
            </a:fld>
            <a:endParaRPr lang="en-US" dirty="0"/>
          </a:p>
        </p:txBody>
      </p:sp>
    </p:spTree>
    <p:extLst>
      <p:ext uri="{BB962C8B-B14F-4D97-AF65-F5344CB8AC3E}">
        <p14:creationId xmlns:p14="http://schemas.microsoft.com/office/powerpoint/2010/main" val="34959996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 parent assets</a:t>
            </a:r>
          </a:p>
        </p:txBody>
      </p:sp>
      <p:pic>
        <p:nvPicPr>
          <p:cNvPr id="3" name="Picture 2" descr="Screenshot of 2021-22 “Parent Assets” view.&#10;&#10;Note: Since the parents meet the simplified needs path determination criteria, the assets questions are optional.&#10;" title="2021-22 “Parent Asse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074" y="717745"/>
            <a:ext cx="5459852" cy="457125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52</a:t>
            </a:fld>
            <a:endParaRPr lang="en-US" dirty="0"/>
          </a:p>
        </p:txBody>
      </p:sp>
    </p:spTree>
    <p:extLst>
      <p:ext uri="{BB962C8B-B14F-4D97-AF65-F5344CB8AC3E}">
        <p14:creationId xmlns:p14="http://schemas.microsoft.com/office/powerpoint/2010/main" val="3495027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tax filing status</a:t>
            </a:r>
            <a:endParaRPr lang="en-US" dirty="0"/>
          </a:p>
        </p:txBody>
      </p:sp>
      <p:pic>
        <p:nvPicPr>
          <p:cNvPr id="3" name="Picture 2" descr="Screenshot of 2021-22 “Student Tax Filing Status” view.&#10;&#10;&#10;&#10;" title="2021-22 “Student Tax Filing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918" y="646912"/>
            <a:ext cx="5363342" cy="581922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53</a:t>
            </a:fld>
            <a:endParaRPr lang="en-US" dirty="0"/>
          </a:p>
        </p:txBody>
      </p:sp>
    </p:spTree>
    <p:extLst>
      <p:ext uri="{BB962C8B-B14F-4D97-AF65-F5344CB8AC3E}">
        <p14:creationId xmlns:p14="http://schemas.microsoft.com/office/powerpoint/2010/main" val="3217569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Eligible</a:t>
            </a:r>
            <a:r>
              <a:rPr lang="en-US" baseline="0" dirty="0"/>
              <a:t> for irs drt</a:t>
            </a:r>
            <a:endParaRPr lang="en-US" dirty="0"/>
          </a:p>
        </p:txBody>
      </p:sp>
      <p:pic>
        <p:nvPicPr>
          <p:cNvPr id="3" name="Picture 2" descr="Screenshot of 2021-22 “Student Eligible for IRS DRT” view. &#10;&#10;This view is displayed when the applicant chooses not to use the IRS Data Retrieval Tool (DRT) on the previous view. An additional opportunity is presented to the applicant to determine if they would like to link to the IRS for their financial information or to continue to enter it manually. &#10;&#10;" title="2021-22 “Student Eligible for IRS DR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07" y="706056"/>
            <a:ext cx="5382797" cy="396890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54</a:t>
            </a:fld>
            <a:endParaRPr lang="en-US" dirty="0"/>
          </a:p>
        </p:txBody>
      </p:sp>
    </p:spTree>
    <p:extLst>
      <p:ext uri="{BB962C8B-B14F-4D97-AF65-F5344CB8AC3E}">
        <p14:creationId xmlns:p14="http://schemas.microsoft.com/office/powerpoint/2010/main" val="1037662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irs info</a:t>
            </a:r>
          </a:p>
        </p:txBody>
      </p:sp>
      <p:pic>
        <p:nvPicPr>
          <p:cNvPr id="3" name="Picture 2" descr="Screenshot of 2021-22 “Student IRS Info” view. &#10;&#10;Note: If the applicant is either ineligible or decides not to use the IRS DRT, they will be required to enter their financial information manually.&#10;" title="2021-22 “Student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641" y="675590"/>
            <a:ext cx="5499529" cy="318972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55</a:t>
            </a:fld>
            <a:endParaRPr lang="en-US" dirty="0"/>
          </a:p>
        </p:txBody>
      </p:sp>
    </p:spTree>
    <p:extLst>
      <p:ext uri="{BB962C8B-B14F-4D97-AF65-F5344CB8AC3E}">
        <p14:creationId xmlns:p14="http://schemas.microsoft.com/office/powerpoint/2010/main" val="3458739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income from work</a:t>
            </a:r>
            <a:endParaRPr lang="en-US" dirty="0"/>
          </a:p>
        </p:txBody>
      </p:sp>
      <p:pic>
        <p:nvPicPr>
          <p:cNvPr id="3" name="Picture 2" descr="Screenshot of 2021-22 “Student Income from Work” view. " title="2021-22 “Student Income from Work”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07" y="706057"/>
            <a:ext cx="5430442" cy="31850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56</a:t>
            </a:fld>
            <a:endParaRPr lang="en-US" dirty="0"/>
          </a:p>
        </p:txBody>
      </p:sp>
    </p:spTree>
    <p:extLst>
      <p:ext uri="{BB962C8B-B14F-4D97-AF65-F5344CB8AC3E}">
        <p14:creationId xmlns:p14="http://schemas.microsoft.com/office/powerpoint/2010/main" val="37550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a:t>
            </a:r>
            <a:r>
              <a:rPr lang="en-US" baseline="0" dirty="0"/>
              <a:t> student additional irs info</a:t>
            </a:r>
            <a:endParaRPr lang="en-US" dirty="0"/>
          </a:p>
        </p:txBody>
      </p:sp>
      <p:pic>
        <p:nvPicPr>
          <p:cNvPr id="3" name="Picture 2" descr="Screenshot of 2021-22 “Student Additional IRS Info” view. " title="2021-22 “Student Additional IRS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3186" y="694482"/>
            <a:ext cx="5466378" cy="3235492"/>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57</a:t>
            </a:fld>
            <a:endParaRPr lang="en-US" dirty="0"/>
          </a:p>
        </p:txBody>
      </p:sp>
    </p:spTree>
    <p:extLst>
      <p:ext uri="{BB962C8B-B14F-4D97-AF65-F5344CB8AC3E}">
        <p14:creationId xmlns:p14="http://schemas.microsoft.com/office/powerpoint/2010/main" val="3092366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student questions for tax filers only</a:t>
            </a:r>
            <a:endParaRPr lang="en-US" dirty="0"/>
          </a:p>
        </p:txBody>
      </p:sp>
      <p:pic>
        <p:nvPicPr>
          <p:cNvPr id="3" name="Picture 2" descr="Screenshot of 2021-22 “Student Questions for Tax Filers Only” view. " title="2021-22 “Student Questions for Tax Filers Only”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5768" y="691919"/>
            <a:ext cx="4860465" cy="608965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58</a:t>
            </a:fld>
            <a:endParaRPr lang="en-US" dirty="0"/>
          </a:p>
        </p:txBody>
      </p:sp>
    </p:spTree>
    <p:extLst>
      <p:ext uri="{BB962C8B-B14F-4D97-AF65-F5344CB8AC3E}">
        <p14:creationId xmlns:p14="http://schemas.microsoft.com/office/powerpoint/2010/main" val="1820523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additional financial info</a:t>
            </a:r>
          </a:p>
        </p:txBody>
      </p:sp>
      <p:pic>
        <p:nvPicPr>
          <p:cNvPr id="3" name="Picture 2" descr="Screenshot of 2021-22 “Student Additional Financial Info” view. " title="2021-22 “Student Additional Financial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901" y="680699"/>
            <a:ext cx="5471157" cy="4861227"/>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59</a:t>
            </a:fld>
            <a:endParaRPr lang="en-US" dirty="0"/>
          </a:p>
        </p:txBody>
      </p:sp>
    </p:spTree>
    <p:extLst>
      <p:ext uri="{BB962C8B-B14F-4D97-AF65-F5344CB8AC3E}">
        <p14:creationId xmlns:p14="http://schemas.microsoft.com/office/powerpoint/2010/main" val="1381586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294C18-C87F-9B48-8FA1-AEE29C28D7A5}"/>
              </a:ext>
            </a:extLst>
          </p:cNvPr>
          <p:cNvSpPr>
            <a:spLocks noGrp="1"/>
          </p:cNvSpPr>
          <p:nvPr>
            <p:ph type="sldNum" sz="quarter" idx="10"/>
          </p:nvPr>
        </p:nvSpPr>
        <p:spPr/>
        <p:txBody>
          <a:bodyPr/>
          <a:lstStyle/>
          <a:p>
            <a:fld id="{234755BD-B4AC-9044-BCE4-27904766F8BB}" type="slidenum">
              <a:rPr lang="en-US" smtClean="0"/>
              <a:pPr/>
              <a:t>6</a:t>
            </a:fld>
            <a:endParaRPr lang="en-US" dirty="0"/>
          </a:p>
        </p:txBody>
      </p:sp>
      <p:sp>
        <p:nvSpPr>
          <p:cNvPr id="3" name="Title 2">
            <a:extLst>
              <a:ext uri="{FF2B5EF4-FFF2-40B4-BE49-F238E27FC236}">
                <a16:creationId xmlns:a16="http://schemas.microsoft.com/office/drawing/2014/main" id="{FF8095B9-5065-9146-BCD2-C00C25F1DF8A}"/>
              </a:ext>
            </a:extLst>
          </p:cNvPr>
          <p:cNvSpPr>
            <a:spLocks noGrp="1"/>
          </p:cNvSpPr>
          <p:nvPr>
            <p:ph type="title"/>
          </p:nvPr>
        </p:nvSpPr>
        <p:spPr/>
        <p:txBody>
          <a:bodyPr/>
          <a:lstStyle/>
          <a:p>
            <a:r>
              <a:rPr lang="en-US" altLang="en-US" dirty="0">
                <a:latin typeface="+mj-lt"/>
                <a:cs typeface="Arial" charset="0"/>
              </a:rPr>
              <a:t>Getting started</a:t>
            </a:r>
            <a:endParaRPr lang="en-US" dirty="0">
              <a:latin typeface="+mj-lt"/>
            </a:endParaRPr>
          </a:p>
        </p:txBody>
      </p:sp>
      <p:sp>
        <p:nvSpPr>
          <p:cNvPr id="4" name="Text Placeholder 3">
            <a:extLst>
              <a:ext uri="{FF2B5EF4-FFF2-40B4-BE49-F238E27FC236}">
                <a16:creationId xmlns:a16="http://schemas.microsoft.com/office/drawing/2014/main" id="{8C054D3C-AA30-EB48-8868-C3357CA52C6B}"/>
              </a:ext>
            </a:extLst>
          </p:cNvPr>
          <p:cNvSpPr>
            <a:spLocks noGrp="1"/>
          </p:cNvSpPr>
          <p:nvPr>
            <p:ph type="body" sz="quarter" idx="20"/>
          </p:nvPr>
        </p:nvSpPr>
        <p:spPr>
          <a:xfrm>
            <a:off x="897120" y="1671478"/>
            <a:ext cx="10249851" cy="4735418"/>
          </a:xfrm>
        </p:spPr>
        <p:txBody>
          <a:bodyPr/>
          <a:lstStyle/>
          <a:p>
            <a:pPr marL="171450" indent="-171450">
              <a:lnSpc>
                <a:spcPct val="100000"/>
              </a:lnSpc>
              <a:buFont typeface="Arial" panose="020B0604020202020204" pitchFamily="34" charset="0"/>
              <a:buChar char="•"/>
            </a:pPr>
            <a:r>
              <a:rPr lang="en-US" sz="2000" dirty="0">
                <a:latin typeface="+mj-lt"/>
              </a:rPr>
              <a:t>Go to StudentAid.gov.</a:t>
            </a:r>
          </a:p>
          <a:p>
            <a:pPr marL="171450" indent="-171450">
              <a:lnSpc>
                <a:spcPct val="100000"/>
              </a:lnSpc>
              <a:buFont typeface="Arial" panose="020B0604020202020204" pitchFamily="34" charset="0"/>
              <a:buChar char="•"/>
            </a:pPr>
            <a:r>
              <a:rPr lang="en-US" sz="2000" dirty="0">
                <a:latin typeface="+mj-lt"/>
              </a:rPr>
              <a:t>Select the “Create Account” button</a:t>
            </a:r>
          </a:p>
          <a:p>
            <a:endParaRPr lang="en-US" sz="2000" dirty="0"/>
          </a:p>
          <a:p>
            <a:endParaRPr lang="en-US" sz="2000" dirty="0"/>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628537" lvl="1" indent="-171450">
              <a:buFont typeface="Arial" panose="020B0604020202020204" pitchFamily="34" charset="0"/>
              <a:buChar char="•"/>
            </a:pPr>
            <a:endParaRPr lang="en-US" altLang="en-US" dirty="0">
              <a:ea typeface="Cambria" panose="02040503050406030204" pitchFamily="18" charset="0"/>
              <a:cs typeface="Arial" charset="0"/>
            </a:endParaRPr>
          </a:p>
          <a:p>
            <a:pPr marL="171450" indent="-171450">
              <a:buFont typeface="Arial" panose="020B0604020202020204" pitchFamily="34" charset="0"/>
              <a:buChar char="•"/>
            </a:pPr>
            <a:endParaRPr lang="en-US" altLang="en-US" dirty="0">
              <a:solidFill>
                <a:schemeClr val="tx1"/>
              </a:solidFill>
              <a:latin typeface="Arial" charset="0"/>
              <a:cs typeface="Arial" charset="0"/>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grpSp>
        <p:nvGrpSpPr>
          <p:cNvPr id="5" name="Group 4" descr="Image of the StudentAid.gov home page with the &quot;Create Account&quot; button circled.">
            <a:extLst>
              <a:ext uri="{FF2B5EF4-FFF2-40B4-BE49-F238E27FC236}">
                <a16:creationId xmlns:a16="http://schemas.microsoft.com/office/drawing/2014/main" id="{704FEBFD-791B-453F-BC4B-AA00E1A9BB29}"/>
              </a:ext>
            </a:extLst>
          </p:cNvPr>
          <p:cNvGrpSpPr/>
          <p:nvPr/>
        </p:nvGrpSpPr>
        <p:grpSpPr>
          <a:xfrm>
            <a:off x="1823865" y="2723876"/>
            <a:ext cx="7644384" cy="3683020"/>
            <a:chOff x="737616" y="2359809"/>
            <a:chExt cx="7644384" cy="3683020"/>
          </a:xfrm>
        </p:grpSpPr>
        <p:pic>
          <p:nvPicPr>
            <p:cNvPr id="6" name="Picture 5">
              <a:extLst>
                <a:ext uri="{FF2B5EF4-FFF2-40B4-BE49-F238E27FC236}">
                  <a16:creationId xmlns:a16="http://schemas.microsoft.com/office/drawing/2014/main" id="{16648AB2-3465-4C24-AEAF-7AE4E21F58FA}"/>
                </a:ext>
              </a:extLst>
            </p:cNvPr>
            <p:cNvPicPr>
              <a:picLocks noChangeAspect="1"/>
            </p:cNvPicPr>
            <p:nvPr/>
          </p:nvPicPr>
          <p:blipFill>
            <a:blip r:embed="rId2"/>
            <a:stretch>
              <a:fillRect/>
            </a:stretch>
          </p:blipFill>
          <p:spPr>
            <a:xfrm>
              <a:off x="737616" y="2359809"/>
              <a:ext cx="7644384" cy="3683020"/>
            </a:xfrm>
            <a:prstGeom prst="rect">
              <a:avLst/>
            </a:prstGeom>
            <a:ln>
              <a:solidFill>
                <a:schemeClr val="tx1"/>
              </a:solidFill>
            </a:ln>
          </p:spPr>
        </p:pic>
        <p:sp>
          <p:nvSpPr>
            <p:cNvPr id="7" name="Oval 6">
              <a:extLst>
                <a:ext uri="{FF2B5EF4-FFF2-40B4-BE49-F238E27FC236}">
                  <a16:creationId xmlns:a16="http://schemas.microsoft.com/office/drawing/2014/main" id="{5727ECC5-59B5-449A-A8F0-8995453BE759}"/>
                </a:ext>
              </a:extLst>
            </p:cNvPr>
            <p:cNvSpPr/>
            <p:nvPr/>
          </p:nvSpPr>
          <p:spPr>
            <a:xfrm>
              <a:off x="5411556" y="4343400"/>
              <a:ext cx="1979844" cy="457200"/>
            </a:xfrm>
            <a:prstGeom prst="ellipse">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16868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 untaxed</a:t>
            </a:r>
            <a:r>
              <a:rPr lang="en-US" baseline="0" dirty="0"/>
              <a:t> income</a:t>
            </a:r>
            <a:endParaRPr lang="en-US" dirty="0"/>
          </a:p>
        </p:txBody>
      </p:sp>
      <p:pic>
        <p:nvPicPr>
          <p:cNvPr id="3" name="Picture 2" descr="Screenshot of 2021-22 “Student Untaxed Income” view. " title="2021-22 “Student Untaxed Incom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482" y="696133"/>
            <a:ext cx="4709037" cy="600333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60</a:t>
            </a:fld>
            <a:endParaRPr lang="en-US" dirty="0"/>
          </a:p>
        </p:txBody>
      </p:sp>
    </p:spTree>
    <p:extLst>
      <p:ext uri="{BB962C8B-B14F-4D97-AF65-F5344CB8AC3E}">
        <p14:creationId xmlns:p14="http://schemas.microsoft.com/office/powerpoint/2010/main" val="27951297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student</a:t>
            </a:r>
            <a:r>
              <a:rPr lang="en-US" baseline="0" dirty="0"/>
              <a:t> assets</a:t>
            </a:r>
            <a:endParaRPr lang="en-US" dirty="0"/>
          </a:p>
        </p:txBody>
      </p:sp>
      <p:pic>
        <p:nvPicPr>
          <p:cNvPr id="3" name="Picture 2" descr="Screenshot of 2021-22 “Student Assets” view. " title="2021-22 “Student Asset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1551" y="697740"/>
            <a:ext cx="5421709" cy="4174716"/>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61</a:t>
            </a:fld>
            <a:endParaRPr lang="en-US" dirty="0"/>
          </a:p>
        </p:txBody>
      </p:sp>
    </p:spTree>
    <p:extLst>
      <p:ext uri="{BB962C8B-B14F-4D97-AF65-F5344CB8AC3E}">
        <p14:creationId xmlns:p14="http://schemas.microsoft.com/office/powerpoint/2010/main" val="24914840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preparer info</a:t>
            </a:r>
          </a:p>
        </p:txBody>
      </p:sp>
      <p:pic>
        <p:nvPicPr>
          <p:cNvPr id="3" name="Picture 2" descr="Screenshot of 2021-22 “Preparer Info” view. " title="2021-22 “Preparer Info”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085" y="698253"/>
            <a:ext cx="5448720" cy="343269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62</a:t>
            </a:fld>
            <a:endParaRPr lang="en-US" dirty="0"/>
          </a:p>
        </p:txBody>
      </p:sp>
    </p:spTree>
    <p:extLst>
      <p:ext uri="{BB962C8B-B14F-4D97-AF65-F5344CB8AC3E}">
        <p14:creationId xmlns:p14="http://schemas.microsoft.com/office/powerpoint/2010/main" val="1964751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 FAFsa summary-student</a:t>
            </a:r>
            <a:r>
              <a:rPr lang="en-US" baseline="0" dirty="0"/>
              <a:t> demographics and school selection</a:t>
            </a:r>
            <a:endParaRPr lang="en-US" dirty="0"/>
          </a:p>
        </p:txBody>
      </p:sp>
      <p:grpSp>
        <p:nvGrpSpPr>
          <p:cNvPr id="6" name="Group 5" descr="Screenshot of 2021-22 “FAFSA Summary” view – Student Demographics and School Selection." title="2021-22 “FAFSA Summary” view – Student Demographics and School Selection"/>
          <p:cNvGrpSpPr/>
          <p:nvPr/>
        </p:nvGrpSpPr>
        <p:grpSpPr>
          <a:xfrm>
            <a:off x="1591974" y="679726"/>
            <a:ext cx="8997317" cy="5195780"/>
            <a:chOff x="1591974" y="679726"/>
            <a:chExt cx="8997317" cy="5195780"/>
          </a:xfrm>
        </p:grpSpPr>
        <p:pic>
          <p:nvPicPr>
            <p:cNvPr id="3" name="Picture 2" descr="Screenshot of 2021-22 “FAFSA Summary” view – Student Demographics and School Selection.&#10;" title="2021-22 “FAFSA Summary” view – Student Demographics and School Sele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974" y="679726"/>
              <a:ext cx="3580553" cy="5195780"/>
            </a:xfrm>
            <a:prstGeom prst="rect">
              <a:avLst/>
            </a:prstGeom>
          </p:spPr>
        </p:pic>
        <p:pic>
          <p:nvPicPr>
            <p:cNvPr id="4" name="Picture 3" descr="Screenshot of 2021-22 “FAFSA Summary” view – Student Demographics and School Selection." title="2021-22 “FAFSA Summary” view – Student Demographics and School Selection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5605" y="679726"/>
              <a:ext cx="3563686" cy="4379374"/>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63</a:t>
            </a:fld>
            <a:endParaRPr lang="en-US" dirty="0"/>
          </a:p>
        </p:txBody>
      </p:sp>
    </p:spTree>
    <p:extLst>
      <p:ext uri="{BB962C8B-B14F-4D97-AF65-F5344CB8AC3E}">
        <p14:creationId xmlns:p14="http://schemas.microsoft.com/office/powerpoint/2010/main" val="3969201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student-fafsa summary-dependency</a:t>
            </a:r>
            <a:r>
              <a:rPr lang="en-US" baseline="0" dirty="0"/>
              <a:t> status, parent demographics, and parent financials</a:t>
            </a:r>
            <a:endParaRPr lang="en-US" dirty="0"/>
          </a:p>
        </p:txBody>
      </p:sp>
      <p:grpSp>
        <p:nvGrpSpPr>
          <p:cNvPr id="6" name="Group 5" descr="Screenshot of 2021-22 “FAFSA Summary” view continued – Dependency Status, Parent Demographics and Parent Financials." title="2021-22 “FAFSA Summary” view continued – Dependency Status, Parent Demographics and Parent Financials"/>
          <p:cNvGrpSpPr/>
          <p:nvPr/>
        </p:nvGrpSpPr>
        <p:grpSpPr>
          <a:xfrm>
            <a:off x="1553064" y="731994"/>
            <a:ext cx="9099753" cy="5215459"/>
            <a:chOff x="1553064" y="731994"/>
            <a:chExt cx="9099753" cy="5215459"/>
          </a:xfrm>
        </p:grpSpPr>
        <p:pic>
          <p:nvPicPr>
            <p:cNvPr id="3" name="Picture 2" descr="Screenshot of 2021-22 “FAFSA Summary” view continued – Dependency Status, Parent Demographics and Parent Financials." title="2021-22 “FAFSA Summary” view continued – Dependency Status, Parent Demographics and Parent Financ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064" y="731994"/>
              <a:ext cx="3583140" cy="5215459"/>
            </a:xfrm>
            <a:prstGeom prst="rect">
              <a:avLst/>
            </a:prstGeom>
          </p:spPr>
        </p:pic>
        <p:pic>
          <p:nvPicPr>
            <p:cNvPr id="4" name="Picture 3" descr="Screenshot of 2021-22 “FAFSA Summary” view continued – Dependency Status, Parent Demographics and Parent Financials." title="2021-22 “FAFSA Summary” view continued – Dependency Status, Parent Demographics and Parent Financials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4977" y="731994"/>
              <a:ext cx="3547840" cy="5026780"/>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64</a:t>
            </a:fld>
            <a:endParaRPr lang="en-US" dirty="0"/>
          </a:p>
        </p:txBody>
      </p:sp>
    </p:spTree>
    <p:extLst>
      <p:ext uri="{BB962C8B-B14F-4D97-AF65-F5344CB8AC3E}">
        <p14:creationId xmlns:p14="http://schemas.microsoft.com/office/powerpoint/2010/main" val="524011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Dependent student-fafsa summary-parent financials continued,</a:t>
            </a:r>
            <a:r>
              <a:rPr lang="en-US" baseline="0" dirty="0"/>
              <a:t> student financials, and sign and submit.</a:t>
            </a:r>
            <a:endParaRPr lang="en-US" dirty="0"/>
          </a:p>
        </p:txBody>
      </p:sp>
      <p:grpSp>
        <p:nvGrpSpPr>
          <p:cNvPr id="6" name="Group 5" descr="Screenshot of 2021-22 “FAFSA Summary” view continued– Parent Financials Continued, Student Financials, Sign &amp; Submit." title="2021-22 “FAFSA Summary” view continued– Parent Financials Continued, Student Financials, Sign &amp; Submit"/>
          <p:cNvGrpSpPr/>
          <p:nvPr/>
        </p:nvGrpSpPr>
        <p:grpSpPr>
          <a:xfrm>
            <a:off x="1572519" y="746788"/>
            <a:ext cx="9014375" cy="5031442"/>
            <a:chOff x="1572519" y="746788"/>
            <a:chExt cx="9014375" cy="5031442"/>
          </a:xfrm>
        </p:grpSpPr>
        <p:pic>
          <p:nvPicPr>
            <p:cNvPr id="3" name="Picture 2" descr="Screenshot of 2021-22 “FAFSA Summary” view continued– Parent Financials Continued, Student Financials, Sign &amp; Submit." title="2021-22 “FAFSA Summary” view continued– Parent Financials Continued, Student Financials, Sign &amp; Submi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9" y="746788"/>
              <a:ext cx="3588192" cy="5031442"/>
            </a:xfrm>
            <a:prstGeom prst="rect">
              <a:avLst/>
            </a:prstGeom>
          </p:spPr>
        </p:pic>
        <p:pic>
          <p:nvPicPr>
            <p:cNvPr id="4" name="Picture 3" descr="Screenshot of 2021-22 “FAFSA Summary” view continued– Parent Financials Continued, Student Financials, Sign &amp; Submit." title="2021-22 “FAFSA Summary” view continued– Parent Financials Continued, Student Financials, Sign &amp; Submit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2778" y="746788"/>
              <a:ext cx="3514116" cy="4583969"/>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65</a:t>
            </a:fld>
            <a:endParaRPr lang="en-US" dirty="0"/>
          </a:p>
        </p:txBody>
      </p:sp>
    </p:spTree>
    <p:extLst>
      <p:ext uri="{BB962C8B-B14F-4D97-AF65-F5344CB8AC3E}">
        <p14:creationId xmlns:p14="http://schemas.microsoft.com/office/powerpoint/2010/main" val="606209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 status</a:t>
            </a:r>
          </a:p>
        </p:txBody>
      </p:sp>
      <p:pic>
        <p:nvPicPr>
          <p:cNvPr id="3" name="Picture 2" descr="Screenshot of 2021-22 “Signature Status” view."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650" y="704889"/>
            <a:ext cx="5466407" cy="49562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66</a:t>
            </a:fld>
            <a:endParaRPr lang="en-US" dirty="0"/>
          </a:p>
        </p:txBody>
      </p:sp>
    </p:spTree>
    <p:extLst>
      <p:ext uri="{BB962C8B-B14F-4D97-AF65-F5344CB8AC3E}">
        <p14:creationId xmlns:p14="http://schemas.microsoft.com/office/powerpoint/2010/main" val="1481212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student-agreement of terms for student</a:t>
            </a:r>
          </a:p>
        </p:txBody>
      </p:sp>
      <p:pic>
        <p:nvPicPr>
          <p:cNvPr id="3" name="Picture 2" descr="Screenshot of 2021-22 “Agreement of Terms” student view. &#10;&#10;This is where the applicant acknowledges the Certification Statement. " title="2021-22 “Agreement of Terms” student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910" y="707010"/>
            <a:ext cx="5432424" cy="4527019"/>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67</a:t>
            </a:fld>
            <a:endParaRPr lang="en-US" dirty="0"/>
          </a:p>
        </p:txBody>
      </p:sp>
    </p:spTree>
    <p:extLst>
      <p:ext uri="{BB962C8B-B14F-4D97-AF65-F5344CB8AC3E}">
        <p14:creationId xmlns:p14="http://schemas.microsoft.com/office/powerpoint/2010/main" val="3040219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a:t>
            </a:r>
            <a:r>
              <a:rPr lang="en-US" baseline="0" dirty="0"/>
              <a:t> options for student</a:t>
            </a:r>
            <a:endParaRPr lang="en-US" dirty="0"/>
          </a:p>
        </p:txBody>
      </p:sp>
      <p:pic>
        <p:nvPicPr>
          <p:cNvPr id="3" name="Picture 2" descr="Screenshot of 2021-22 “Signature Options” view." title="2021-22 “Signature Optio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408" y="711886"/>
            <a:ext cx="5478076" cy="401886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68</a:t>
            </a:fld>
            <a:endParaRPr lang="en-US" dirty="0"/>
          </a:p>
        </p:txBody>
      </p:sp>
    </p:spTree>
    <p:extLst>
      <p:ext uri="{BB962C8B-B14F-4D97-AF65-F5344CB8AC3E}">
        <p14:creationId xmlns:p14="http://schemas.microsoft.com/office/powerpoint/2010/main" val="37850935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student-signature</a:t>
            </a:r>
            <a:r>
              <a:rPr lang="en-US" baseline="0" dirty="0"/>
              <a:t> status </a:t>
            </a:r>
            <a:endParaRPr lang="en-US" dirty="0"/>
          </a:p>
        </p:txBody>
      </p:sp>
      <p:pic>
        <p:nvPicPr>
          <p:cNvPr id="3" name="Picture 2" descr="Screenshot of 2021-22 “Signature Status” view.&#10;&#10;Applicant signature accepted, and now the parent will need to sign."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691" y="724370"/>
            <a:ext cx="5460618" cy="4996465"/>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69</a:t>
            </a:fld>
            <a:endParaRPr lang="en-US" dirty="0"/>
          </a:p>
        </p:txBody>
      </p:sp>
    </p:spTree>
    <p:extLst>
      <p:ext uri="{BB962C8B-B14F-4D97-AF65-F5344CB8AC3E}">
        <p14:creationId xmlns:p14="http://schemas.microsoft.com/office/powerpoint/2010/main" val="425381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2021-22 </a:t>
            </a:r>
            <a:r>
              <a:rPr lang="en-US" cap="none" dirty="0"/>
              <a:t>fafsa.gov preview presentation</a:t>
            </a:r>
            <a:endParaRPr lang="en-US" dirty="0"/>
          </a:p>
        </p:txBody>
      </p:sp>
      <p:sp>
        <p:nvSpPr>
          <p:cNvPr id="3" name="Content Placeholder 2"/>
          <p:cNvSpPr>
            <a:spLocks noGrp="1"/>
          </p:cNvSpPr>
          <p:nvPr>
            <p:ph sz="quarter" idx="10"/>
          </p:nvPr>
        </p:nvSpPr>
        <p:spPr/>
        <p:txBody>
          <a:bodyPr/>
          <a:lstStyle/>
          <a:p>
            <a:r>
              <a:rPr lang="en-US" dirty="0"/>
              <a:t>September 2020</a:t>
            </a:r>
          </a:p>
        </p:txBody>
      </p:sp>
    </p:spTree>
    <p:extLst>
      <p:ext uri="{BB962C8B-B14F-4D97-AF65-F5344CB8AC3E}">
        <p14:creationId xmlns:p14="http://schemas.microsoft.com/office/powerpoint/2010/main" val="12682158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which parent signs</a:t>
            </a:r>
          </a:p>
        </p:txBody>
      </p:sp>
      <p:pic>
        <p:nvPicPr>
          <p:cNvPr id="3" name="Picture 2" descr="Screenshot of 2021-22 “Which Parent Signs” view.&#10;&#10;Allows the user to select which parent will be signing the application.&#10;&#10;The choice between parents is only present if information was provided for two parents.  Otherwise, this view doesn't display.&#10;" title="2021-22 “Which Parent Sign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70" y="719528"/>
            <a:ext cx="5344461" cy="4222124"/>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70</a:t>
            </a:fld>
            <a:endParaRPr lang="en-US" dirty="0"/>
          </a:p>
        </p:txBody>
      </p:sp>
    </p:spTree>
    <p:extLst>
      <p:ext uri="{BB962C8B-B14F-4D97-AF65-F5344CB8AC3E}">
        <p14:creationId xmlns:p14="http://schemas.microsoft.com/office/powerpoint/2010/main" val="1458745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agreement of terms for parent</a:t>
            </a:r>
          </a:p>
        </p:txBody>
      </p:sp>
      <p:pic>
        <p:nvPicPr>
          <p:cNvPr id="3" name="Picture 2" descr="Screenshot of 2021-22 “Agreement of Terms” view for parent.&#10;&#10;This is where the parent acknowledges the Certifciation Statement." title="2021-22 “Agreement of Terms” view for par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5152" y="721632"/>
            <a:ext cx="5473181" cy="4551863"/>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71</a:t>
            </a:fld>
            <a:endParaRPr lang="en-US" dirty="0"/>
          </a:p>
        </p:txBody>
      </p:sp>
    </p:spTree>
    <p:extLst>
      <p:ext uri="{BB962C8B-B14F-4D97-AF65-F5344CB8AC3E}">
        <p14:creationId xmlns:p14="http://schemas.microsoft.com/office/powerpoint/2010/main" val="2660216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signature options for parent</a:t>
            </a:r>
          </a:p>
        </p:txBody>
      </p:sp>
      <p:pic>
        <p:nvPicPr>
          <p:cNvPr id="3" name="Picture 2" descr="Screenshot of 2021-22 “Signature Options” view for parent.&#10;&#10;Parent FSA ID and password will not be required if the parent used the IRS DRT." title="2021-22 “Signature Options” view for par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3112" y="691919"/>
            <a:ext cx="5405221" cy="584664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72</a:t>
            </a:fld>
            <a:endParaRPr lang="en-US" dirty="0"/>
          </a:p>
        </p:txBody>
      </p:sp>
    </p:spTree>
    <p:extLst>
      <p:ext uri="{BB962C8B-B14F-4D97-AF65-F5344CB8AC3E}">
        <p14:creationId xmlns:p14="http://schemas.microsoft.com/office/powerpoint/2010/main" val="9041734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a:t>
            </a:r>
            <a:r>
              <a:rPr lang="en-US" baseline="0" dirty="0"/>
              <a:t> student- signature options for parent continued</a:t>
            </a:r>
            <a:endParaRPr lang="en-US" dirty="0"/>
          </a:p>
        </p:txBody>
      </p:sp>
      <p:pic>
        <p:nvPicPr>
          <p:cNvPr id="3" name="Picture 2" descr="Screenshot of 2021-22 “Signature Options” view for parent continued.&#10;&#10;The parent of the applicant has the option to choose between three different ways of signing the application: Sign Electronically With My FSA ID, Print A Signature Page, or Submit Without Signatures. In this scenario the parent chose to sign the FAFSA form electronically. &#10;" title="2021-22 “Signature Options” view for parent continu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891" y="717630"/>
            <a:ext cx="4765071" cy="5948708"/>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73</a:t>
            </a:fld>
            <a:endParaRPr lang="en-US" dirty="0"/>
          </a:p>
        </p:txBody>
      </p:sp>
    </p:spTree>
    <p:extLst>
      <p:ext uri="{BB962C8B-B14F-4D97-AF65-F5344CB8AC3E}">
        <p14:creationId xmlns:p14="http://schemas.microsoft.com/office/powerpoint/2010/main" val="9671279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signature status </a:t>
            </a:r>
          </a:p>
        </p:txBody>
      </p:sp>
      <p:pic>
        <p:nvPicPr>
          <p:cNvPr id="3" name="Picture 2" descr="Screenshot of 2021-22 “Signature Status” view. &#10;&#10;Shows both applicant and parent signatures have been accepted." title="2021-22 “Signature Statu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467" y="705873"/>
            <a:ext cx="5481195" cy="4491160"/>
          </a:xfrm>
          <a:prstGeom prst="rect">
            <a:avLst/>
          </a:prstGeom>
        </p:spPr>
      </p:pic>
      <p:sp>
        <p:nvSpPr>
          <p:cNvPr id="2" name="Slide Number Placeholder 1"/>
          <p:cNvSpPr>
            <a:spLocks noGrp="1"/>
          </p:cNvSpPr>
          <p:nvPr>
            <p:ph type="sldNum" sz="quarter" idx="10"/>
          </p:nvPr>
        </p:nvSpPr>
        <p:spPr/>
        <p:txBody>
          <a:bodyPr/>
          <a:lstStyle/>
          <a:p>
            <a:fld id="{234755BD-B4AC-9044-BCE4-27904766F8BB}" type="slidenum">
              <a:rPr lang="en-US" smtClean="0"/>
              <a:pPr/>
              <a:t>74</a:t>
            </a:fld>
            <a:endParaRPr lang="en-US" dirty="0"/>
          </a:p>
        </p:txBody>
      </p:sp>
    </p:spTree>
    <p:extLst>
      <p:ext uri="{BB962C8B-B14F-4D97-AF65-F5344CB8AC3E}">
        <p14:creationId xmlns:p14="http://schemas.microsoft.com/office/powerpoint/2010/main" val="35096182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idx="4294967295"/>
          </p:nvPr>
        </p:nvSpPr>
        <p:spPr/>
        <p:txBody>
          <a:bodyPr/>
          <a:lstStyle/>
          <a:p>
            <a:r>
              <a:rPr lang="en-US" dirty="0"/>
              <a:t>Dependent student- confirmation page</a:t>
            </a:r>
          </a:p>
        </p:txBody>
      </p:sp>
      <p:grpSp>
        <p:nvGrpSpPr>
          <p:cNvPr id="3" name="Group 2" descr="Screenshot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 title="2021-22 “Confirmation Page” view"/>
          <p:cNvGrpSpPr/>
          <p:nvPr/>
        </p:nvGrpSpPr>
        <p:grpSpPr>
          <a:xfrm>
            <a:off x="1510145" y="688299"/>
            <a:ext cx="9137073" cy="3689239"/>
            <a:chOff x="1510145" y="688299"/>
            <a:chExt cx="9137073" cy="3689239"/>
          </a:xfrm>
        </p:grpSpPr>
        <p:pic>
          <p:nvPicPr>
            <p:cNvPr id="5" name="Picture 4" descr="Screenshot of Top half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10;" title="Top half of 2021-22 “Confirmation Page”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145" y="688301"/>
              <a:ext cx="3643746" cy="3675264"/>
            </a:xfrm>
            <a:prstGeom prst="rect">
              <a:avLst/>
            </a:prstGeom>
          </p:spPr>
        </p:pic>
        <p:pic>
          <p:nvPicPr>
            <p:cNvPr id="6" name="Picture 5" descr="Bottom Half of 2021-22 “Confirmation Page” view.&#10;&#10;Some states provide the option to transfer part of the applicant’s FAFSA information into a state aid application.  &#10;&#10;Parents of applicants are offered the option to transfer the parents’ data into another applicant's new FAFSA form by clicking the blue box saying “Does your brother or sister need to complete a FAFSA?”&#10;&#10;If the applicant leaves the confirmation view before they click this link, they will not be able to return to transfer data to the application of a sibling.&#10;" title="Bottom Half of 2021-22 “Confirmation Page” 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6144" y="688299"/>
              <a:ext cx="3651074" cy="3689239"/>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75</a:t>
            </a:fld>
            <a:endParaRPr lang="en-US" dirty="0"/>
          </a:p>
        </p:txBody>
      </p:sp>
    </p:spTree>
    <p:extLst>
      <p:ext uri="{BB962C8B-B14F-4D97-AF65-F5344CB8AC3E}">
        <p14:creationId xmlns:p14="http://schemas.microsoft.com/office/powerpoint/2010/main" val="2805338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idx="4294967295"/>
          </p:nvPr>
        </p:nvSpPr>
        <p:spPr/>
        <p:txBody>
          <a:bodyPr/>
          <a:lstStyle/>
          <a:p>
            <a:r>
              <a:rPr lang="en-US" dirty="0"/>
              <a:t>Provide missing signatures- confirmation page</a:t>
            </a:r>
          </a:p>
        </p:txBody>
      </p:sp>
      <p:grpSp>
        <p:nvGrpSpPr>
          <p:cNvPr id="6" name="Group 5" descr="Screenshot of 2021-22 “Confirmation Page” view for dependent applicant after parent signature has been provided. " title="2021-22 “Confirmation Page” view for dependent applicant after parent signature has been provided"/>
          <p:cNvGrpSpPr/>
          <p:nvPr/>
        </p:nvGrpSpPr>
        <p:grpSpPr>
          <a:xfrm>
            <a:off x="1520335" y="697378"/>
            <a:ext cx="9149408" cy="3647794"/>
            <a:chOff x="1520335" y="697378"/>
            <a:chExt cx="9149408" cy="3647794"/>
          </a:xfrm>
        </p:grpSpPr>
        <p:pic>
          <p:nvPicPr>
            <p:cNvPr id="3" name="Picture 2" descr="Screenshot of 2021-22 “Confirmation Page” view for dependent applicant after parent signature has been provided. &#10;" title="2021-22 “Confirmation Page” view for dependent applicant after parent signature has been provid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335" y="697378"/>
              <a:ext cx="3631437" cy="3591087"/>
            </a:xfrm>
            <a:prstGeom prst="rect">
              <a:avLst/>
            </a:prstGeom>
          </p:spPr>
        </p:pic>
        <p:pic>
          <p:nvPicPr>
            <p:cNvPr id="4" name="Picture 3" descr="Screenshot of 2021-22 “Confirmation Page” view for dependent student after parent signature has been provided continued.&#10;" title="2021-22 “Confirmation Page” view for dependent student after parent signature has been provided continu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3824" y="697378"/>
              <a:ext cx="3655919" cy="3647794"/>
            </a:xfrm>
            <a:prstGeom prst="rect">
              <a:avLst/>
            </a:prstGeom>
          </p:spPr>
        </p:pic>
      </p:grpSp>
      <p:sp>
        <p:nvSpPr>
          <p:cNvPr id="2" name="Slide Number Placeholder 1"/>
          <p:cNvSpPr>
            <a:spLocks noGrp="1"/>
          </p:cNvSpPr>
          <p:nvPr>
            <p:ph type="sldNum" sz="quarter" idx="10"/>
          </p:nvPr>
        </p:nvSpPr>
        <p:spPr/>
        <p:txBody>
          <a:bodyPr/>
          <a:lstStyle/>
          <a:p>
            <a:fld id="{234755BD-B4AC-9044-BCE4-27904766F8BB}" type="slidenum">
              <a:rPr lang="en-US" smtClean="0"/>
              <a:pPr/>
              <a:t>76</a:t>
            </a:fld>
            <a:endParaRPr lang="en-US" dirty="0"/>
          </a:p>
        </p:txBody>
      </p:sp>
    </p:spTree>
    <p:extLst>
      <p:ext uri="{BB962C8B-B14F-4D97-AF65-F5344CB8AC3E}">
        <p14:creationId xmlns:p14="http://schemas.microsoft.com/office/powerpoint/2010/main" val="4245517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AA5EAC1-A657-6A4A-9D86-031456C9B68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95943" y="195943"/>
            <a:ext cx="11800114" cy="6455228"/>
          </a:xfrm>
        </p:spPr>
      </p:pic>
    </p:spTree>
    <p:extLst>
      <p:ext uri="{BB962C8B-B14F-4D97-AF65-F5344CB8AC3E}">
        <p14:creationId xmlns:p14="http://schemas.microsoft.com/office/powerpoint/2010/main" val="2298605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1825625" y="1371600"/>
            <a:ext cx="10366375" cy="2057400"/>
          </a:xfrm>
        </p:spPr>
        <p:txBody>
          <a:bodyPr/>
          <a:lstStyle/>
          <a:p>
            <a:r>
              <a:rPr lang="en-US" dirty="0"/>
              <a:t>Home View page</a:t>
            </a:r>
          </a:p>
        </p:txBody>
      </p:sp>
      <p:sp>
        <p:nvSpPr>
          <p:cNvPr id="3" name="Content Placeholder 2"/>
          <p:cNvSpPr txBox="1">
            <a:spLocks/>
          </p:cNvSpPr>
          <p:nvPr/>
        </p:nvSpPr>
        <p:spPr>
          <a:xfrm>
            <a:off x="304800" y="990601"/>
            <a:ext cx="11582400" cy="51816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en-US" sz="4267" dirty="0"/>
          </a:p>
          <a:p>
            <a:pPr marL="0" indent="0">
              <a:buNone/>
            </a:pPr>
            <a:endParaRPr lang="en-US" altLang="en-US" sz="4267" dirty="0"/>
          </a:p>
          <a:p>
            <a:pPr marL="0" indent="0">
              <a:buNone/>
            </a:pPr>
            <a:r>
              <a:rPr lang="en-US" altLang="en-US" sz="5333" dirty="0">
                <a:solidFill>
                  <a:schemeClr val="accent1">
                    <a:lumMod val="50000"/>
                  </a:schemeClr>
                </a:solidFill>
              </a:rPr>
              <a:t>Home view</a:t>
            </a:r>
          </a:p>
          <a:p>
            <a:endParaRPr lang="en-US" altLang="en-US" sz="4267" dirty="0"/>
          </a:p>
        </p:txBody>
      </p:sp>
      <p:sp>
        <p:nvSpPr>
          <p:cNvPr id="4" name="Slide Number Placeholder 3"/>
          <p:cNvSpPr>
            <a:spLocks noGrp="1"/>
          </p:cNvSpPr>
          <p:nvPr>
            <p:ph type="sldNum" sz="quarter" idx="11"/>
          </p:nvPr>
        </p:nvSpPr>
        <p:spPr/>
        <p:txBody>
          <a:bodyPr/>
          <a:lstStyle/>
          <a:p>
            <a:fld id="{234755BD-B4AC-9044-BCE4-27904766F8BB}" type="slidenum">
              <a:rPr lang="en-US" smtClean="0"/>
              <a:pPr/>
              <a:t>8</a:t>
            </a:fld>
            <a:endParaRPr lang="en-US" dirty="0"/>
          </a:p>
        </p:txBody>
      </p:sp>
    </p:spTree>
    <p:extLst>
      <p:ext uri="{BB962C8B-B14F-4D97-AF65-F5344CB8AC3E}">
        <p14:creationId xmlns:p14="http://schemas.microsoft.com/office/powerpoint/2010/main" val="3011461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idx="4294967295"/>
          </p:nvPr>
        </p:nvSpPr>
        <p:spPr>
          <a:xfrm>
            <a:off x="0" y="1919288"/>
            <a:ext cx="10366375" cy="2054225"/>
          </a:xfrm>
        </p:spPr>
        <p:txBody>
          <a:bodyPr/>
          <a:lstStyle/>
          <a:p>
            <a:r>
              <a:rPr lang="en-US" dirty="0"/>
              <a:t>FAFSA.gov</a:t>
            </a:r>
            <a:r>
              <a:rPr lang="en-US" baseline="0" dirty="0"/>
              <a:t> Homepage – Top Section</a:t>
            </a:r>
            <a:endParaRPr lang="en-US" dirty="0"/>
          </a:p>
        </p:txBody>
      </p:sp>
      <p:pic>
        <p:nvPicPr>
          <p:cNvPr id="7" name="Picture 6" descr="Screenshot of 2021-22 fafsa.gov home view. &#10;&#10;The fafsa.gov home view features a two-button login option and current announcements, as well as an easy-access tool bar, featuring links to applying for aid and loan information.&#10;" title="2021-22 fafsa.gov home view. "/>
          <p:cNvPicPr>
            <a:picLocks noChangeAspect="1"/>
          </p:cNvPicPr>
          <p:nvPr/>
        </p:nvPicPr>
        <p:blipFill>
          <a:blip r:embed="rId3"/>
          <a:stretch>
            <a:fillRect/>
          </a:stretch>
        </p:blipFill>
        <p:spPr>
          <a:xfrm>
            <a:off x="3352799" y="706581"/>
            <a:ext cx="5479473" cy="3945600"/>
          </a:xfrm>
          <a:prstGeom prst="rect">
            <a:avLst/>
          </a:prstGeom>
        </p:spPr>
      </p:pic>
      <p:sp>
        <p:nvSpPr>
          <p:cNvPr id="5" name="Slide Number Placeholder 4"/>
          <p:cNvSpPr>
            <a:spLocks noGrp="1"/>
          </p:cNvSpPr>
          <p:nvPr>
            <p:ph type="sldNum" sz="quarter" idx="10"/>
          </p:nvPr>
        </p:nvSpPr>
        <p:spPr/>
        <p:txBody>
          <a:bodyPr/>
          <a:lstStyle/>
          <a:p>
            <a:fld id="{234755BD-B4AC-9044-BCE4-27904766F8BB}" type="slidenum">
              <a:rPr lang="en-US" smtClean="0"/>
              <a:pPr/>
              <a:t>9</a:t>
            </a:fld>
            <a:endParaRPr lang="en-US" dirty="0"/>
          </a:p>
        </p:txBody>
      </p:sp>
    </p:spTree>
    <p:extLst>
      <p:ext uri="{BB962C8B-B14F-4D97-AF65-F5344CB8AC3E}">
        <p14:creationId xmlns:p14="http://schemas.microsoft.com/office/powerpoint/2010/main" val="3645914349"/>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1DB5266C1B17F489D659A530FB61CEE" ma:contentTypeVersion="0" ma:contentTypeDescription="Create a new document." ma:contentTypeScope="" ma:versionID="cba0c886092950dc0495a8d5ba8939a9">
  <xsd:schema xmlns:xsd="http://www.w3.org/2001/XMLSchema" xmlns:xs="http://www.w3.org/2001/XMLSchema" xmlns:p="http://schemas.microsoft.com/office/2006/metadata/properties" xmlns:ns2="2e7bfe19-926a-4d4c-832a-a0464b46717f" targetNamespace="http://schemas.microsoft.com/office/2006/metadata/properties" ma:root="true" ma:fieldsID="9c621c9bc258b85dcdf52bb12b48a8e2" ns2:_="">
    <xsd:import namespace="2e7bfe19-926a-4d4c-832a-a0464b46717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bfe19-926a-4d4c-832a-a0464b46717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376008-96D4-4ABA-979E-BB0A4B41A0EB}">
  <ds:schemaRefs>
    <ds:schemaRef ds:uri="http://schemas.openxmlformats.org/package/2006/metadata/core-properties"/>
    <ds:schemaRef ds:uri="http://purl.org/dc/elements/1.1/"/>
    <ds:schemaRef ds:uri="http://purl.org/dc/terms/"/>
    <ds:schemaRef ds:uri="2e7bfe19-926a-4d4c-832a-a0464b46717f"/>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D363A63E-3C85-4C9E-A27C-E79A96745758}">
  <ds:schemaRefs>
    <ds:schemaRef ds:uri="http://schemas.microsoft.com/sharepoint/events"/>
  </ds:schemaRefs>
</ds:datastoreItem>
</file>

<file path=customXml/itemProps3.xml><?xml version="1.0" encoding="utf-8"?>
<ds:datastoreItem xmlns:ds="http://schemas.openxmlformats.org/officeDocument/2006/customXml" ds:itemID="{1E78A874-1ECE-4BD8-B2B2-A46129CDC3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bfe19-926a-4d4c-832a-a0464b467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EDA655F-D9D6-4D4B-AF77-910B5067DE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2839</TotalTime>
  <Words>2488</Words>
  <Application>Microsoft Office PowerPoint</Application>
  <PresentationFormat>Widescreen</PresentationFormat>
  <Paragraphs>393</Paragraphs>
  <Slides>77</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Calibri</vt:lpstr>
      <vt:lpstr>Cambria</vt:lpstr>
      <vt:lpstr>Noto Serif</vt:lpstr>
      <vt:lpstr>Oswald</vt:lpstr>
      <vt:lpstr>Roboto</vt:lpstr>
      <vt:lpstr>Office Theme</vt:lpstr>
      <vt:lpstr>PowerPoint Presentation</vt:lpstr>
      <vt:lpstr>The FAFSA hour</vt:lpstr>
      <vt:lpstr>PowerPoint Presentation</vt:lpstr>
      <vt:lpstr>PowerPoint Presentation</vt:lpstr>
      <vt:lpstr>PowerPoint Presentation</vt:lpstr>
      <vt:lpstr>Getting started</vt:lpstr>
      <vt:lpstr>2021-22 fafsa.gov preview presentation</vt:lpstr>
      <vt:lpstr>Home View page</vt:lpstr>
      <vt:lpstr>FAFSA.gov Homepage – Top Section</vt:lpstr>
      <vt:lpstr>Login Title page</vt:lpstr>
      <vt:lpstr>Login</vt:lpstr>
      <vt:lpstr>Login – I am the Student</vt:lpstr>
      <vt:lpstr>Login – I am a parent, preparer, or student from a Freely Associated State</vt:lpstr>
      <vt:lpstr>Disclaimer</vt:lpstr>
      <vt:lpstr>Get Started</vt:lpstr>
      <vt:lpstr>Create a Save Key</vt:lpstr>
      <vt:lpstr>Introduction</vt:lpstr>
      <vt:lpstr>Dependent Student with Parental Data</vt:lpstr>
      <vt:lpstr>Dependent Student– Student Demographics</vt:lpstr>
      <vt:lpstr>Dependent Student – Student E-mail and Phone</vt:lpstr>
      <vt:lpstr>Dependent Student – Student Address</vt:lpstr>
      <vt:lpstr>Dependent Student – Student Residency and Eligibility</vt:lpstr>
      <vt:lpstr>Dependent Student – State Aid Eligibility</vt:lpstr>
      <vt:lpstr>Dependent Student – Student Education</vt:lpstr>
      <vt:lpstr>Dependent Student – Student Selective Service</vt:lpstr>
      <vt:lpstr>Dependent Student – Student Driver’s License</vt:lpstr>
      <vt:lpstr>Dependent Student – Student Foster Care</vt:lpstr>
      <vt:lpstr>Dependent Student – Student HS Search</vt:lpstr>
      <vt:lpstr>Dependent Student – Student HS Search Results</vt:lpstr>
      <vt:lpstr>Dependent Student – Student Search for Colleges</vt:lpstr>
      <vt:lpstr>Dependent Student – Student Search for Colleges Results</vt:lpstr>
      <vt:lpstr>Dependent Student – Student Housing Plans</vt:lpstr>
      <vt:lpstr>Dependent Student – Student Marital Status</vt:lpstr>
      <vt:lpstr>Dependent Student – Student Dependency Status 1</vt:lpstr>
      <vt:lpstr>Dependent Student – Provide Parent Information 1</vt:lpstr>
      <vt:lpstr>Dependent Student – Provide Parent Information 2</vt:lpstr>
      <vt:lpstr>Dependent Student – Provide Parent Information 3</vt:lpstr>
      <vt:lpstr>Dependent Student – Parent marital Status</vt:lpstr>
      <vt:lpstr>Dependent student – Personal information for parent</vt:lpstr>
      <vt:lpstr>Dependent student – personal information for other parent</vt:lpstr>
      <vt:lpstr>Dependent student – parent state of legal residence</vt:lpstr>
      <vt:lpstr>Dependent student – parent household info</vt:lpstr>
      <vt:lpstr>Dependent student – parent tax filing status</vt:lpstr>
      <vt:lpstr>Dependent student – parent eligible for irs drt</vt:lpstr>
      <vt:lpstr>Dependent student – parent irs info</vt:lpstr>
      <vt:lpstr>Dependent student – parent income from work</vt:lpstr>
      <vt:lpstr>Dependent student – parent simplified path determination</vt:lpstr>
      <vt:lpstr>Dependent student – parent additional irs info</vt:lpstr>
      <vt:lpstr>Dependent student – parent questions for tax filers only</vt:lpstr>
      <vt:lpstr>Dependent student – parent additional financial info</vt:lpstr>
      <vt:lpstr>Dependent student – parent untaxed income</vt:lpstr>
      <vt:lpstr>Dependent student – parent assets</vt:lpstr>
      <vt:lpstr>Dependent student- student tax filing status</vt:lpstr>
      <vt:lpstr>Dependent Student- Student Eligible for irs drt</vt:lpstr>
      <vt:lpstr>Dependent student- student irs info</vt:lpstr>
      <vt:lpstr>Dependent student- student income from work</vt:lpstr>
      <vt:lpstr>Dependent student- student additional irs info</vt:lpstr>
      <vt:lpstr>Dependent student- student questions for tax filers only</vt:lpstr>
      <vt:lpstr>Dependent student- student additional financial info</vt:lpstr>
      <vt:lpstr>Dependent student- student untaxed income</vt:lpstr>
      <vt:lpstr>Dependent student- student assets</vt:lpstr>
      <vt:lpstr>Dependent student- preparer info</vt:lpstr>
      <vt:lpstr>Dependent student- FAFsa summary-student demographics and school selection</vt:lpstr>
      <vt:lpstr>Dependent student-fafsa summary-dependency status, parent demographics, and parent financials</vt:lpstr>
      <vt:lpstr>Dependent student-fafsa summary-parent financials continued, student financials, and sign and submit.</vt:lpstr>
      <vt:lpstr>Dependent student-signature status</vt:lpstr>
      <vt:lpstr>Dependent student-agreement of terms for student</vt:lpstr>
      <vt:lpstr>Dependent student-signature options for student</vt:lpstr>
      <vt:lpstr>Dependent student-signature status </vt:lpstr>
      <vt:lpstr>Dependent student- which parent signs</vt:lpstr>
      <vt:lpstr>Dependent student- agreement of terms for parent</vt:lpstr>
      <vt:lpstr>Dependent student- signature options for parent</vt:lpstr>
      <vt:lpstr>Dependent student- signature options for parent continued</vt:lpstr>
      <vt:lpstr>Dependent student- signature status </vt:lpstr>
      <vt:lpstr>Dependent student- confirmation page</vt:lpstr>
      <vt:lpstr>Provide missing signatures- confirmation page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fafsa.gov preview presentation</dc:title>
  <dc:creator>Lloyd, Leslie</dc:creator>
  <cp:lastModifiedBy>Morgan O'Sullivan</cp:lastModifiedBy>
  <cp:revision>221</cp:revision>
  <dcterms:created xsi:type="dcterms:W3CDTF">2020-06-18T13:31:15Z</dcterms:created>
  <dcterms:modified xsi:type="dcterms:W3CDTF">2021-01-13T19:11:54Z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0x010100D1DB5266C1B17F489D659A530FB61CEE</vt:lpwstr>
  </property>
  <property fmtid="{D5CDD505-2E9C-101B-9397-08002B2CF9AE}" pid="3" name="AuthorIds_UIVersion_2560">
    <vt:lpwstr>79</vt:lpwstr>
  </property>
  <property fmtid="{D5CDD505-2E9C-101B-9397-08002B2CF9AE}" pid="4" name="_dlc_DocIdItemGuid">
    <vt:lpwstr>6d8916d9-c90c-427d-be6d-cadf75d58a33</vt:lpwstr>
  </property>
</Properties>
</file>