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8" r:id="rId6"/>
    <p:sldId id="271" r:id="rId7"/>
    <p:sldId id="258" r:id="rId8"/>
    <p:sldId id="261" r:id="rId9"/>
    <p:sldId id="269" r:id="rId10"/>
    <p:sldId id="262" r:id="rId11"/>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798"/>
    <a:srgbClr val="1C37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2085C1-0492-BD70-AA80-F7A46C1096EB}" v="5" dt="2023-03-30T18:33:46.667"/>
    <p1510:client id="{982DA6E7-7711-A2CC-9F5A-D59AE1918BA0}" v="1" dt="2022-11-16T16:38:50.235"/>
    <p1510:client id="{609ADE56-F334-D7EE-B7CD-9DE2412C6D34}" v="180" dt="2022-11-16T16:38:04.57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94"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349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57900" y="1285875"/>
            <a:ext cx="6172200" cy="3471863"/>
          </a:xfrm>
          <a:prstGeom prst="rect">
            <a:avLst/>
          </a:prstGeom>
          <a:noFill/>
          <a:ln w="12700">
            <a:solidFill>
              <a:prstClr val="black"/>
            </a:solidFill>
          </a:ln>
        </p:spPr>
      </p:sp>
      <p:sp>
        <p:nvSpPr>
          <p:cNvPr id="3" name="Notes Placeholder 2"/>
          <p:cNvSpPr>
            <a:spLocks noGrp="1"/>
          </p:cNvSpPr>
          <p:nvPr>
            <p:ph type="body" idx="1"/>
          </p:nvPr>
        </p:nvSpPr>
        <p:spPr>
          <a:xfrm>
            <a:off x="1828800" y="4951413"/>
            <a:ext cx="14630400" cy="4049712"/>
          </a:xfrm>
          <a:prstGeom prst="rect">
            <a:avLst/>
          </a:prstGeom>
        </p:spPr>
        <p:txBody>
          <a:bodyPr/>
          <a:lstStyle/>
          <a:p>
            <a:endParaRPr lang="en-US" dirty="0">
              <a:cs typeface="Calibri"/>
            </a:endParaRPr>
          </a:p>
        </p:txBody>
      </p:sp>
    </p:spTree>
    <p:extLst>
      <p:ext uri="{BB962C8B-B14F-4D97-AF65-F5344CB8AC3E}">
        <p14:creationId xmlns:p14="http://schemas.microsoft.com/office/powerpoint/2010/main" val="1249742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57900" y="1285875"/>
            <a:ext cx="6172200" cy="3471863"/>
          </a:xfrm>
          <a:prstGeom prst="rect">
            <a:avLst/>
          </a:prstGeom>
          <a:noFill/>
          <a:ln w="12700">
            <a:solidFill>
              <a:prstClr val="black"/>
            </a:solidFill>
          </a:ln>
        </p:spPr>
      </p:sp>
      <p:sp>
        <p:nvSpPr>
          <p:cNvPr id="3" name="Notes Placeholder 2"/>
          <p:cNvSpPr>
            <a:spLocks noGrp="1"/>
          </p:cNvSpPr>
          <p:nvPr>
            <p:ph type="body" idx="1"/>
          </p:nvPr>
        </p:nvSpPr>
        <p:spPr>
          <a:xfrm>
            <a:off x="1828800" y="4951413"/>
            <a:ext cx="14630400" cy="4049712"/>
          </a:xfrm>
          <a:prstGeom prst="rect">
            <a:avLst/>
          </a:prstGeom>
        </p:spPr>
        <p:txBody>
          <a:bodyPr/>
          <a:lstStyle/>
          <a:p>
            <a:endParaRPr lang="en-US" dirty="0"/>
          </a:p>
        </p:txBody>
      </p:sp>
    </p:spTree>
    <p:extLst>
      <p:ext uri="{BB962C8B-B14F-4D97-AF65-F5344CB8AC3E}">
        <p14:creationId xmlns:p14="http://schemas.microsoft.com/office/powerpoint/2010/main" val="400656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lang="en-US" dirty="0">
              <a:cs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695574" cy="12572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6267836" y="7091377"/>
            <a:ext cx="2019299" cy="3190874"/>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936002" y="2955343"/>
            <a:ext cx="12415995" cy="2965450"/>
          </a:xfrm>
          <a:prstGeom prst="rect">
            <a:avLst/>
          </a:prstGeom>
        </p:spPr>
        <p:txBody>
          <a:bodyPr wrap="square" lIns="0" tIns="0" rIns="0" bIns="0">
            <a:spAutoFit/>
          </a:bodyPr>
          <a:lstStyle>
            <a:lvl1pPr>
              <a:defRPr sz="10000" b="0" i="0">
                <a:solidFill>
                  <a:srgbClr val="015798"/>
                </a:solidFill>
                <a:latin typeface="Lucida Sans"/>
                <a:cs typeface="Lucida Sans"/>
              </a:defRPr>
            </a:lvl1pPr>
          </a:lstStyle>
          <a:p>
            <a:endParaRPr/>
          </a:p>
        </p:txBody>
      </p:sp>
      <p:sp>
        <p:nvSpPr>
          <p:cNvPr id="3" name="Holder 3"/>
          <p:cNvSpPr>
            <a:spLocks noGrp="1"/>
          </p:cNvSpPr>
          <p:nvPr>
            <p:ph type="subTitle" idx="4"/>
          </p:nvPr>
        </p:nvSpPr>
        <p:spPr>
          <a:xfrm>
            <a:off x="2743200" y="5760720"/>
            <a:ext cx="12801599"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0" i="0">
                <a:solidFill>
                  <a:srgbClr val="015798"/>
                </a:solidFill>
                <a:latin typeface="Lucida Sans"/>
                <a:cs typeface="Lucida Sans"/>
              </a:defRPr>
            </a:lvl1pPr>
          </a:lstStyle>
          <a:p>
            <a:endParaRPr/>
          </a:p>
        </p:txBody>
      </p:sp>
      <p:sp>
        <p:nvSpPr>
          <p:cNvPr id="3" name="Holder 3"/>
          <p:cNvSpPr>
            <a:spLocks noGrp="1"/>
          </p:cNvSpPr>
          <p:nvPr>
            <p:ph type="body" idx="1"/>
          </p:nvPr>
        </p:nvSpPr>
        <p:spPr/>
        <p:txBody>
          <a:bodyPr lIns="0" tIns="0" rIns="0" bIns="0"/>
          <a:lstStyle>
            <a:lvl1pPr>
              <a:defRPr sz="3400" b="0" i="0">
                <a:solidFill>
                  <a:schemeClr val="tx1"/>
                </a:solidFill>
                <a:latin typeface="Cambria"/>
                <a:cs typeface="Cambr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0" i="0">
                <a:solidFill>
                  <a:srgbClr val="015798"/>
                </a:solidFill>
                <a:latin typeface="Lucida Sans"/>
                <a:cs typeface="Lucida Sans"/>
              </a:defRPr>
            </a:lvl1pPr>
          </a:lstStyle>
          <a:p>
            <a:endParaRPr/>
          </a:p>
        </p:txBody>
      </p:sp>
      <p:sp>
        <p:nvSpPr>
          <p:cNvPr id="3" name="Holder 3"/>
          <p:cNvSpPr>
            <a:spLocks noGrp="1"/>
          </p:cNvSpPr>
          <p:nvPr>
            <p:ph sz="half" idx="2"/>
          </p:nvPr>
        </p:nvSpPr>
        <p:spPr>
          <a:xfrm>
            <a:off x="1887388" y="2711611"/>
            <a:ext cx="7267575" cy="5720715"/>
          </a:xfrm>
          <a:prstGeom prst="rect">
            <a:avLst/>
          </a:prstGeom>
        </p:spPr>
        <p:txBody>
          <a:bodyPr wrap="square" lIns="0" tIns="0" rIns="0" bIns="0">
            <a:spAutoFit/>
          </a:bodyPr>
          <a:lstStyle>
            <a:lvl1pPr>
              <a:defRPr sz="3700" b="1" i="0">
                <a:solidFill>
                  <a:schemeClr val="tx1"/>
                </a:solidFill>
                <a:latin typeface="Times New Roman"/>
                <a:cs typeface="Times New Roman"/>
              </a:defRPr>
            </a:lvl1pPr>
          </a:lstStyle>
          <a:p>
            <a:endParaRPr/>
          </a:p>
        </p:txBody>
      </p:sp>
      <p:sp>
        <p:nvSpPr>
          <p:cNvPr id="4" name="Holder 4"/>
          <p:cNvSpPr>
            <a:spLocks noGrp="1"/>
          </p:cNvSpPr>
          <p:nvPr>
            <p:ph sz="half" idx="3"/>
          </p:nvPr>
        </p:nvSpPr>
        <p:spPr>
          <a:xfrm>
            <a:off x="10983763" y="1976304"/>
            <a:ext cx="6288405" cy="6911975"/>
          </a:xfrm>
          <a:prstGeom prst="rect">
            <a:avLst/>
          </a:prstGeom>
        </p:spPr>
        <p:txBody>
          <a:bodyPr wrap="square" lIns="0" tIns="0" rIns="0" bIns="0">
            <a:spAutoFit/>
          </a:bodyPr>
          <a:lstStyle>
            <a:lvl1pPr>
              <a:defRPr sz="3000" b="1" i="0">
                <a:solidFill>
                  <a:srgbClr val="015798"/>
                </a:solidFill>
                <a:latin typeface="Times New Roman"/>
                <a:cs typeface="Times New Roman"/>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0" i="0">
                <a:solidFill>
                  <a:srgbClr val="015798"/>
                </a:solidFill>
                <a:latin typeface="Lucida Sans"/>
                <a:cs typeface="Lucid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00550" y="501891"/>
            <a:ext cx="13286898" cy="1168400"/>
          </a:xfrm>
          <a:prstGeom prst="rect">
            <a:avLst/>
          </a:prstGeom>
        </p:spPr>
        <p:txBody>
          <a:bodyPr wrap="square" lIns="0" tIns="0" rIns="0" bIns="0">
            <a:spAutoFit/>
          </a:bodyPr>
          <a:lstStyle>
            <a:lvl1pPr>
              <a:defRPr sz="9000" b="0" i="0">
                <a:solidFill>
                  <a:srgbClr val="015798"/>
                </a:solidFill>
                <a:latin typeface="Lucida Sans"/>
                <a:cs typeface="Lucida Sans"/>
              </a:defRPr>
            </a:lvl1pPr>
          </a:lstStyle>
          <a:p>
            <a:endParaRPr/>
          </a:p>
        </p:txBody>
      </p:sp>
      <p:sp>
        <p:nvSpPr>
          <p:cNvPr id="3" name="Holder 3"/>
          <p:cNvSpPr>
            <a:spLocks noGrp="1"/>
          </p:cNvSpPr>
          <p:nvPr>
            <p:ph type="body" idx="1"/>
          </p:nvPr>
        </p:nvSpPr>
        <p:spPr>
          <a:xfrm>
            <a:off x="1344801" y="3076731"/>
            <a:ext cx="15598397" cy="5233034"/>
          </a:xfrm>
          <a:prstGeom prst="rect">
            <a:avLst/>
          </a:prstGeom>
        </p:spPr>
        <p:txBody>
          <a:bodyPr wrap="square" lIns="0" tIns="0" rIns="0" bIns="0">
            <a:spAutoFit/>
          </a:bodyPr>
          <a:lstStyle>
            <a:lvl1pPr>
              <a:defRPr sz="3400" b="0" i="0">
                <a:solidFill>
                  <a:schemeClr val="tx1"/>
                </a:solidFill>
                <a:latin typeface="Cambria"/>
                <a:cs typeface="Cambria"/>
              </a:defRPr>
            </a:lvl1pPr>
          </a:lstStyle>
          <a:p>
            <a:endParaRPr/>
          </a:p>
        </p:txBody>
      </p:sp>
      <p:sp>
        <p:nvSpPr>
          <p:cNvPr id="4" name="Holder 4"/>
          <p:cNvSpPr>
            <a:spLocks noGrp="1"/>
          </p:cNvSpPr>
          <p:nvPr>
            <p:ph type="ftr" sz="quarter" idx="5"/>
          </p:nvPr>
        </p:nvSpPr>
        <p:spPr>
          <a:xfrm>
            <a:off x="6217920" y="9566910"/>
            <a:ext cx="5852159"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3/30/2023</a:t>
            </a:fld>
            <a:endParaRPr lang="en-US"/>
          </a:p>
        </p:txBody>
      </p:sp>
      <p:sp>
        <p:nvSpPr>
          <p:cNvPr id="6" name="Holder 6"/>
          <p:cNvSpPr>
            <a:spLocks noGrp="1"/>
          </p:cNvSpPr>
          <p:nvPr>
            <p:ph type="sldNum" sz="quarter" idx="7"/>
          </p:nvPr>
        </p:nvSpPr>
        <p:spPr>
          <a:xfrm>
            <a:off x="13167360"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youtu.be/6Ib-bdko5c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lQ6xxFktya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755459" y="2628900"/>
            <a:ext cx="13258800" cy="1562351"/>
          </a:xfrm>
          <a:prstGeom prst="rect">
            <a:avLst/>
          </a:prstGeom>
        </p:spPr>
        <p:txBody>
          <a:bodyPr vert="horz" wrap="square" lIns="0" tIns="0" rIns="0" bIns="0" rtlCol="0">
            <a:spAutoFit/>
          </a:bodyPr>
          <a:lstStyle/>
          <a:p>
            <a:pPr marL="12700" marR="5080" indent="1437005" algn="ctr">
              <a:lnSpc>
                <a:spcPct val="111200"/>
              </a:lnSpc>
            </a:pPr>
            <a:r>
              <a:rPr lang="en-US" b="1">
                <a:latin typeface="Cambria" panose="02040503050406030204" pitchFamily="18" charset="0"/>
                <a:ea typeface="Cambria" panose="02040503050406030204" pitchFamily="18" charset="0"/>
              </a:rPr>
              <a:t>Budgeting:</a:t>
            </a:r>
            <a:endParaRPr b="1">
              <a:latin typeface="Cambria" panose="02040503050406030204" pitchFamily="18" charset="0"/>
              <a:ea typeface="Cambria" panose="02040503050406030204" pitchFamily="18" charset="0"/>
            </a:endParaRPr>
          </a:p>
        </p:txBody>
      </p:sp>
      <p:sp>
        <p:nvSpPr>
          <p:cNvPr id="3" name="object 3"/>
          <p:cNvSpPr txBox="1"/>
          <p:nvPr/>
        </p:nvSpPr>
        <p:spPr>
          <a:xfrm>
            <a:off x="5633243" y="7124700"/>
            <a:ext cx="7021513" cy="615553"/>
          </a:xfrm>
          <a:prstGeom prst="rect">
            <a:avLst/>
          </a:prstGeom>
        </p:spPr>
        <p:txBody>
          <a:bodyPr vert="horz" wrap="square" lIns="0" tIns="0" rIns="0" bIns="0" rtlCol="0">
            <a:spAutoFit/>
          </a:bodyPr>
          <a:lstStyle/>
          <a:p>
            <a:pPr marL="12700">
              <a:lnSpc>
                <a:spcPct val="100000"/>
              </a:lnSpc>
            </a:pPr>
            <a:r>
              <a:rPr sz="4000">
                <a:solidFill>
                  <a:srgbClr val="015798"/>
                </a:solidFill>
                <a:latin typeface="HelveticaNeueLT Std" panose="020B0804020202020204" pitchFamily="34" charset="0"/>
              </a:rPr>
              <a:t>Financial Literacy: Session </a:t>
            </a:r>
            <a:r>
              <a:rPr lang="en-US" sz="4000">
                <a:solidFill>
                  <a:srgbClr val="015798"/>
                </a:solidFill>
                <a:latin typeface="HelveticaNeueLT Std" panose="020B0804020202020204" pitchFamily="34" charset="0"/>
              </a:rPr>
              <a:t>2</a:t>
            </a:r>
            <a:endParaRPr sz="4000">
              <a:solidFill>
                <a:srgbClr val="015798"/>
              </a:solidFill>
              <a:latin typeface="HelveticaNeueLT Std" panose="020B0804020202020204" pitchFamily="34" charset="0"/>
            </a:endParaRPr>
          </a:p>
        </p:txBody>
      </p:sp>
      <p:sp>
        <p:nvSpPr>
          <p:cNvPr id="4" name="Rectangle 3">
            <a:extLst>
              <a:ext uri="{FF2B5EF4-FFF2-40B4-BE49-F238E27FC236}">
                <a16:creationId xmlns:a16="http://schemas.microsoft.com/office/drawing/2014/main" id="{58000AD6-6666-4727-9C90-0332910EE39B}"/>
              </a:ext>
            </a:extLst>
          </p:cNvPr>
          <p:cNvSpPr/>
          <p:nvPr/>
        </p:nvSpPr>
        <p:spPr>
          <a:xfrm>
            <a:off x="-838200" y="4316158"/>
            <a:ext cx="18446119" cy="1602170"/>
          </a:xfrm>
          <a:prstGeom prst="rect">
            <a:avLst/>
          </a:prstGeom>
        </p:spPr>
        <p:txBody>
          <a:bodyPr wrap="square" lIns="91440" tIns="45720" rIns="91440" bIns="45720" anchor="t">
            <a:spAutoFit/>
          </a:bodyPr>
          <a:lstStyle/>
          <a:p>
            <a:pPr marL="12700" marR="5080" indent="1437005" algn="ctr">
              <a:lnSpc>
                <a:spcPct val="111200"/>
              </a:lnSpc>
            </a:pPr>
            <a:r>
              <a:rPr lang="en-US" sz="9600" b="1">
                <a:solidFill>
                  <a:srgbClr val="015798"/>
                </a:solidFill>
                <a:latin typeface="Cambria"/>
                <a:ea typeface="Cambria"/>
              </a:rPr>
              <a:t>How to Budget Your Finances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8283427" cy="1028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calendar&#10;&#10;Description automatically generated">
            <a:extLst>
              <a:ext uri="{FF2B5EF4-FFF2-40B4-BE49-F238E27FC236}">
                <a16:creationId xmlns:a16="http://schemas.microsoft.com/office/drawing/2014/main" id="{D34BD2EC-4D4A-13F2-E894-DCDC909312E2}"/>
              </a:ext>
            </a:extLst>
          </p:cNvPr>
          <p:cNvPicPr>
            <a:picLocks noChangeAspect="1"/>
          </p:cNvPicPr>
          <p:nvPr/>
        </p:nvPicPr>
        <p:blipFill rotWithShape="1">
          <a:blip r:embed="rId3"/>
          <a:srcRect l="3830" r="996"/>
          <a:stretch/>
        </p:blipFill>
        <p:spPr>
          <a:xfrm>
            <a:off x="1" y="10"/>
            <a:ext cx="14504463" cy="10286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87528" y="0"/>
            <a:ext cx="10600467" cy="10287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5A8D99-D19B-4661-956B-09AF07459FDA}"/>
              </a:ext>
            </a:extLst>
          </p:cNvPr>
          <p:cNvSpPr>
            <a:spLocks noGrp="1"/>
          </p:cNvSpPr>
          <p:nvPr>
            <p:ph type="title"/>
          </p:nvPr>
        </p:nvSpPr>
        <p:spPr>
          <a:xfrm>
            <a:off x="12074655" y="928687"/>
            <a:ext cx="6281923" cy="2849868"/>
          </a:xfrm>
        </p:spPr>
        <p:txBody>
          <a:bodyPr vert="horz" lIns="91440" tIns="45720" rIns="91440" bIns="45720" rtlCol="0" anchor="ctr">
            <a:noAutofit/>
          </a:bodyPr>
          <a:lstStyle/>
          <a:p>
            <a:pPr algn="l" rtl="0">
              <a:lnSpc>
                <a:spcPct val="90000"/>
              </a:lnSpc>
              <a:spcBef>
                <a:spcPct val="0"/>
              </a:spcBef>
            </a:pPr>
            <a:r>
              <a:rPr lang="en-US" sz="9600" spc="65">
                <a:latin typeface="Cambria"/>
                <a:ea typeface="Cambria"/>
              </a:rPr>
              <a:t>What is Budgeting?</a:t>
            </a:r>
          </a:p>
        </p:txBody>
      </p:sp>
      <p:sp>
        <p:nvSpPr>
          <p:cNvPr id="3" name="TextBox 2">
            <a:extLst>
              <a:ext uri="{FF2B5EF4-FFF2-40B4-BE49-F238E27FC236}">
                <a16:creationId xmlns:a16="http://schemas.microsoft.com/office/drawing/2014/main" id="{36399CD3-48DA-48E6-8572-1D87C7CAE32C}"/>
              </a:ext>
            </a:extLst>
          </p:cNvPr>
          <p:cNvSpPr txBox="1"/>
          <p:nvPr/>
        </p:nvSpPr>
        <p:spPr>
          <a:xfrm>
            <a:off x="12795188" y="9465538"/>
            <a:ext cx="5733283" cy="561414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3000">
                <a:hlinkClick r:id="rId4"/>
              </a:rPr>
              <a:t>https://youtu.be/6Ib-bdko5cE</a:t>
            </a:r>
            <a:r>
              <a:rPr lang="en-US" sz="3000"/>
              <a:t> </a:t>
            </a:r>
          </a:p>
        </p:txBody>
      </p:sp>
    </p:spTree>
    <p:extLst>
      <p:ext uri="{BB962C8B-B14F-4D97-AF65-F5344CB8AC3E}">
        <p14:creationId xmlns:p14="http://schemas.microsoft.com/office/powerpoint/2010/main" val="381431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1">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00" cy="10287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125E5A-393D-4857-0015-912B060A4CB0}"/>
              </a:ext>
            </a:extLst>
          </p:cNvPr>
          <p:cNvSpPr>
            <a:spLocks noGrp="1"/>
          </p:cNvSpPr>
          <p:nvPr>
            <p:ph type="title"/>
          </p:nvPr>
        </p:nvSpPr>
        <p:spPr>
          <a:xfrm>
            <a:off x="942595" y="1164511"/>
            <a:ext cx="8155685" cy="2464454"/>
          </a:xfrm>
        </p:spPr>
        <p:txBody>
          <a:bodyPr vert="horz" lIns="91440" tIns="45720" rIns="91440" bIns="45720" rtlCol="0" anchor="b">
            <a:normAutofit fontScale="90000"/>
          </a:bodyPr>
          <a:lstStyle/>
          <a:p>
            <a:pPr algn="l" rtl="0">
              <a:lnSpc>
                <a:spcPct val="90000"/>
              </a:lnSpc>
              <a:spcBef>
                <a:spcPct val="0"/>
              </a:spcBef>
            </a:pPr>
            <a:r>
              <a:rPr lang="en-US" sz="9600" spc="65">
                <a:latin typeface="Cambria"/>
                <a:ea typeface="Cambria"/>
              </a:rPr>
              <a:t>The Importance of Budgeting</a:t>
            </a:r>
            <a:r>
              <a:rPr lang="en-US" sz="6000" kern="1200">
                <a:solidFill>
                  <a:schemeClr val="tx1"/>
                </a:solidFill>
                <a:latin typeface="+mj-lt"/>
                <a:cs typeface="+mj-cs"/>
              </a:rPr>
              <a:t> </a:t>
            </a:r>
            <a:endParaRPr lang="en-US" sz="6000" kern="1200">
              <a:solidFill>
                <a:schemeClr val="tx1"/>
              </a:solidFill>
              <a:latin typeface="+mj-lt"/>
              <a:ea typeface="+mj-ea"/>
              <a:cs typeface="+mj-cs"/>
            </a:endParaRPr>
          </a:p>
        </p:txBody>
      </p:sp>
      <p:sp>
        <p:nvSpPr>
          <p:cNvPr id="7" name="TextBox 6">
            <a:extLst>
              <a:ext uri="{FF2B5EF4-FFF2-40B4-BE49-F238E27FC236}">
                <a16:creationId xmlns:a16="http://schemas.microsoft.com/office/drawing/2014/main" id="{FA83FA10-BB5E-345D-C5FB-9F62B60555F7}"/>
              </a:ext>
            </a:extLst>
          </p:cNvPr>
          <p:cNvSpPr txBox="1"/>
          <p:nvPr/>
        </p:nvSpPr>
        <p:spPr>
          <a:xfrm>
            <a:off x="1140715" y="3978132"/>
            <a:ext cx="7439405" cy="5283853"/>
          </a:xfrm>
          <a:prstGeom prst="rect">
            <a:avLst/>
          </a:prstGeom>
        </p:spPr>
        <p:txBody>
          <a:bodyPr vert="horz" lIns="91440" tIns="45720" rIns="91440" bIns="45720" rtlCol="0" anchor="t">
            <a:normAutofit/>
          </a:bodyPr>
          <a:lstStyle/>
          <a:p>
            <a:pPr marL="514350" indent="-228600">
              <a:lnSpc>
                <a:spcPct val="90000"/>
              </a:lnSpc>
              <a:spcAft>
                <a:spcPts val="600"/>
              </a:spcAft>
              <a:buFont typeface="Arial" panose="020B0604020202020204" pitchFamily="34" charset="0"/>
              <a:buChar char="•"/>
            </a:pPr>
            <a:r>
              <a:rPr lang="en-US" sz="3000"/>
              <a:t>Prevents you from overspending</a:t>
            </a:r>
          </a:p>
          <a:p>
            <a:pPr marL="514350" indent="-228600">
              <a:lnSpc>
                <a:spcPct val="90000"/>
              </a:lnSpc>
              <a:spcAft>
                <a:spcPts val="600"/>
              </a:spcAft>
              <a:buFont typeface="Arial" panose="020B0604020202020204" pitchFamily="34" charset="0"/>
              <a:buChar char="•"/>
            </a:pPr>
            <a:r>
              <a:rPr lang="en-US" sz="3000"/>
              <a:t>Allows you to be prepared for unpredictable emergencies</a:t>
            </a:r>
            <a:endParaRPr lang="en-US" sz="3000">
              <a:cs typeface="Calibri"/>
            </a:endParaRPr>
          </a:p>
          <a:p>
            <a:pPr marL="514350" indent="-228600">
              <a:lnSpc>
                <a:spcPct val="90000"/>
              </a:lnSpc>
              <a:spcAft>
                <a:spcPts val="600"/>
              </a:spcAft>
              <a:buFont typeface="Arial" panose="020B0604020202020204" pitchFamily="34" charset="0"/>
              <a:buChar char="•"/>
            </a:pPr>
            <a:r>
              <a:rPr lang="en-US" sz="3000"/>
              <a:t>It sheds light on spending habits</a:t>
            </a:r>
            <a:endParaRPr lang="en-US" sz="3000">
              <a:cs typeface="Calibri"/>
            </a:endParaRPr>
          </a:p>
          <a:p>
            <a:pPr marL="514350" indent="-228600">
              <a:lnSpc>
                <a:spcPct val="90000"/>
              </a:lnSpc>
              <a:spcAft>
                <a:spcPts val="600"/>
              </a:spcAft>
              <a:buFont typeface="Arial" panose="020B0604020202020204" pitchFamily="34" charset="0"/>
              <a:buChar char="•"/>
            </a:pPr>
            <a:r>
              <a:rPr lang="en-US" sz="3000"/>
              <a:t>Helps to save money in an organized manner</a:t>
            </a:r>
            <a:endParaRPr lang="en-US" sz="3000">
              <a:cs typeface="Calibri"/>
            </a:endParaRPr>
          </a:p>
        </p:txBody>
      </p:sp>
      <p:sp>
        <p:nvSpPr>
          <p:cNvPr id="23" name="Rectangle 13">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9601198"/>
            <a:ext cx="18288000" cy="685160"/>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57900" y="9601198"/>
            <a:ext cx="12230097" cy="685158"/>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23E5B8F-3EF8-3CBA-B0CF-24A361CC5403}"/>
              </a:ext>
            </a:extLst>
          </p:cNvPr>
          <p:cNvSpPr/>
          <p:nvPr/>
        </p:nvSpPr>
        <p:spPr>
          <a:xfrm>
            <a:off x="488923" y="2126268"/>
            <a:ext cx="13072164" cy="127727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endParaRPr lang="en-US" sz="3600"/>
          </a:p>
          <a:p>
            <a:pPr>
              <a:spcAft>
                <a:spcPts val="600"/>
              </a:spcAft>
            </a:pPr>
            <a:endParaRPr lang="en-US" sz="3600"/>
          </a:p>
        </p:txBody>
      </p:sp>
      <p:pic>
        <p:nvPicPr>
          <p:cNvPr id="4" name="Picture 4" descr="A picture containing text&#10;&#10;Description automatically generated">
            <a:extLst>
              <a:ext uri="{FF2B5EF4-FFF2-40B4-BE49-F238E27FC236}">
                <a16:creationId xmlns:a16="http://schemas.microsoft.com/office/drawing/2014/main" id="{8D9C48D7-9EFE-E0D9-BF5F-BC9E9E282C6A}"/>
              </a:ext>
            </a:extLst>
          </p:cNvPr>
          <p:cNvPicPr>
            <a:picLocks noChangeAspect="1"/>
          </p:cNvPicPr>
          <p:nvPr/>
        </p:nvPicPr>
        <p:blipFill>
          <a:blip r:embed="rId3"/>
          <a:stretch>
            <a:fillRect/>
          </a:stretch>
        </p:blipFill>
        <p:spPr>
          <a:xfrm>
            <a:off x="9144000" y="2620191"/>
            <a:ext cx="8214360" cy="5153297"/>
          </a:xfrm>
          <a:prstGeom prst="rect">
            <a:avLst/>
          </a:prstGeom>
        </p:spPr>
      </p:pic>
    </p:spTree>
    <p:extLst>
      <p:ext uri="{BB962C8B-B14F-4D97-AF65-F5344CB8AC3E}">
        <p14:creationId xmlns:p14="http://schemas.microsoft.com/office/powerpoint/2010/main" val="3485442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828800" y="495300"/>
            <a:ext cx="13286898" cy="1384995"/>
          </a:xfrm>
          <a:prstGeom prst="rect">
            <a:avLst/>
          </a:prstGeom>
        </p:spPr>
        <p:txBody>
          <a:bodyPr vert="horz" wrap="square" lIns="0" tIns="0" rIns="0" bIns="0" rtlCol="0">
            <a:spAutoFit/>
          </a:bodyPr>
          <a:lstStyle/>
          <a:p>
            <a:pPr marL="3444240">
              <a:lnSpc>
                <a:spcPct val="100000"/>
              </a:lnSpc>
            </a:pPr>
            <a:r>
              <a:rPr lang="en-US">
                <a:latin typeface="Cambria" panose="02040503050406030204" pitchFamily="18" charset="0"/>
                <a:ea typeface="Cambria" panose="02040503050406030204" pitchFamily="18" charset="0"/>
              </a:rPr>
              <a:t>Budgeting Tips</a:t>
            </a:r>
            <a:endParaRPr>
              <a:latin typeface="Cambria" panose="02040503050406030204" pitchFamily="18" charset="0"/>
              <a:ea typeface="Cambria" panose="02040503050406030204" pitchFamily="18" charset="0"/>
            </a:endParaRPr>
          </a:p>
        </p:txBody>
      </p:sp>
      <p:sp>
        <p:nvSpPr>
          <p:cNvPr id="6" name="Rectangle 5">
            <a:extLst>
              <a:ext uri="{FF2B5EF4-FFF2-40B4-BE49-F238E27FC236}">
                <a16:creationId xmlns:a16="http://schemas.microsoft.com/office/drawing/2014/main" id="{67DF2070-192C-4949-AF18-3D2EB98717FF}"/>
              </a:ext>
            </a:extLst>
          </p:cNvPr>
          <p:cNvSpPr/>
          <p:nvPr/>
        </p:nvSpPr>
        <p:spPr>
          <a:xfrm>
            <a:off x="1828800" y="2497395"/>
            <a:ext cx="13072164" cy="6186309"/>
          </a:xfrm>
          <a:prstGeom prst="rect">
            <a:avLst/>
          </a:prstGeom>
        </p:spPr>
        <p:txBody>
          <a:bodyPr wrap="square" lIns="91440" tIns="45720" rIns="91440" bIns="45720" anchor="t">
            <a:spAutoFit/>
          </a:bodyPr>
          <a:lstStyle/>
          <a:p>
            <a:pPr marL="571500" indent="-571500">
              <a:buFont typeface="Arial" panose="020B0604020202020204" pitchFamily="34" charset="0"/>
              <a:buChar char="•"/>
            </a:pPr>
            <a:r>
              <a:rPr lang="en-US" sz="3600">
                <a:cs typeface="Calibri"/>
              </a:rPr>
              <a:t>Overestimate expenses</a:t>
            </a:r>
            <a:endParaRPr lang="en-US" sz="3600"/>
          </a:p>
          <a:p>
            <a:pPr marL="571500" indent="-571500">
              <a:buFont typeface="Arial" panose="020B0604020202020204" pitchFamily="34" charset="0"/>
              <a:buChar char="•"/>
            </a:pPr>
            <a:endParaRPr lang="en-US" sz="3600">
              <a:cs typeface="Calibri"/>
            </a:endParaRPr>
          </a:p>
          <a:p>
            <a:pPr marL="571500" indent="-571500">
              <a:buFont typeface="Arial" panose="020B0604020202020204" pitchFamily="34" charset="0"/>
              <a:buChar char="•"/>
            </a:pPr>
            <a:r>
              <a:rPr lang="en-US" sz="3600">
                <a:cs typeface="Calibri"/>
              </a:rPr>
              <a:t>Underestimate your income</a:t>
            </a:r>
            <a:endParaRPr lang="en-US" sz="3600"/>
          </a:p>
          <a:p>
            <a:pPr marL="571500" indent="-571500">
              <a:buFont typeface="Arial" panose="020B0604020202020204" pitchFamily="34" charset="0"/>
              <a:buChar char="•"/>
            </a:pPr>
            <a:endParaRPr lang="en-US" sz="3600">
              <a:cs typeface="Calibri"/>
            </a:endParaRPr>
          </a:p>
          <a:p>
            <a:pPr marL="571500" indent="-571500">
              <a:buFont typeface="Arial" panose="020B0604020202020204" pitchFamily="34" charset="0"/>
              <a:buChar char="•"/>
            </a:pPr>
            <a:r>
              <a:rPr lang="en-US" sz="3600"/>
              <a:t>Be aware that things may go wrong and may need adjusting</a:t>
            </a:r>
            <a:endParaRPr lang="en-US" sz="3600">
              <a:cs typeface="Calibri"/>
            </a:endParaRPr>
          </a:p>
          <a:p>
            <a:pPr marL="571500" indent="-571500">
              <a:buFont typeface="Arial" panose="020B0604020202020204" pitchFamily="34" charset="0"/>
              <a:buChar char="•"/>
            </a:pPr>
            <a:endParaRPr lang="en-US" sz="3600"/>
          </a:p>
          <a:p>
            <a:pPr marL="571500" indent="-571500">
              <a:buFont typeface="Arial" panose="020B0604020202020204" pitchFamily="34" charset="0"/>
              <a:buChar char="•"/>
            </a:pPr>
            <a:r>
              <a:rPr lang="en-US" sz="3600"/>
              <a:t>Do not compare your income and expenses to others’</a:t>
            </a:r>
            <a:endParaRPr lang="en-US" sz="3600">
              <a:cs typeface="Calibri"/>
            </a:endParaRPr>
          </a:p>
          <a:p>
            <a:pPr marL="571500" indent="-571500">
              <a:buFont typeface="Arial" panose="020B0604020202020204" pitchFamily="34" charset="0"/>
              <a:buChar char="•"/>
            </a:pPr>
            <a:endParaRPr lang="en-US" sz="3600"/>
          </a:p>
          <a:p>
            <a:pPr marL="571500" indent="-571500">
              <a:buFont typeface="Arial" panose="020B0604020202020204" pitchFamily="34" charset="0"/>
              <a:buChar char="•"/>
            </a:pPr>
            <a:r>
              <a:rPr lang="en-US" sz="3600"/>
              <a:t>Set one or two days per week where you do not spend any money</a:t>
            </a:r>
            <a:endParaRPr lang="en-US" sz="3600">
              <a:cs typeface="Calibri"/>
            </a:endParaRPr>
          </a:p>
          <a:p>
            <a:endParaRPr lang="en-US" sz="3600"/>
          </a:p>
          <a:p>
            <a:endParaRPr lang="en-US" sz="3600"/>
          </a:p>
        </p:txBody>
      </p:sp>
      <p:pic>
        <p:nvPicPr>
          <p:cNvPr id="2052" name="Picture 4" descr="Image result for different salaries">
            <a:extLst>
              <a:ext uri="{FF2B5EF4-FFF2-40B4-BE49-F238E27FC236}">
                <a16:creationId xmlns:a16="http://schemas.microsoft.com/office/drawing/2014/main" id="{B35CE531-E75C-4BEF-B9F9-A69D1DFE9B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25600" y="495300"/>
            <a:ext cx="3429000" cy="24110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0550" y="501891"/>
            <a:ext cx="13286898" cy="1231106"/>
          </a:xfrm>
          <a:prstGeom prst="rect">
            <a:avLst/>
          </a:prstGeom>
        </p:spPr>
        <p:txBody>
          <a:bodyPr vert="horz" wrap="square" lIns="0" tIns="0" rIns="0" bIns="0" rtlCol="0">
            <a:spAutoFit/>
          </a:bodyPr>
          <a:lstStyle/>
          <a:p>
            <a:pPr marL="12700">
              <a:lnSpc>
                <a:spcPct val="100000"/>
              </a:lnSpc>
            </a:pPr>
            <a:r>
              <a:rPr sz="8000">
                <a:latin typeface="Cambria" panose="02040503050406030204" pitchFamily="18" charset="0"/>
                <a:ea typeface="Cambria" panose="02040503050406030204" pitchFamily="18" charset="0"/>
              </a:rPr>
              <a:t>Applying What We Learned</a:t>
            </a:r>
          </a:p>
        </p:txBody>
      </p:sp>
      <p:sp>
        <p:nvSpPr>
          <p:cNvPr id="3" name="TextBox 2">
            <a:extLst>
              <a:ext uri="{FF2B5EF4-FFF2-40B4-BE49-F238E27FC236}">
                <a16:creationId xmlns:a16="http://schemas.microsoft.com/office/drawing/2014/main" id="{A6ADA7FC-D128-4AED-A145-D1FC67ABA58C}"/>
              </a:ext>
            </a:extLst>
          </p:cNvPr>
          <p:cNvSpPr txBox="1"/>
          <p:nvPr/>
        </p:nvSpPr>
        <p:spPr>
          <a:xfrm>
            <a:off x="1806286" y="3081770"/>
            <a:ext cx="13792200" cy="2308324"/>
          </a:xfrm>
          <a:prstGeom prst="rect">
            <a:avLst/>
          </a:prstGeom>
          <a:noFill/>
        </p:spPr>
        <p:txBody>
          <a:bodyPr wrap="square" lIns="91440" tIns="45720" rIns="91440" bIns="45720" rtlCol="0" anchor="t">
            <a:spAutoFit/>
          </a:bodyPr>
          <a:lstStyle/>
          <a:p>
            <a:r>
              <a:rPr lang="en-US" sz="3600">
                <a:latin typeface="Candara"/>
              </a:rPr>
              <a:t>Let’s create a budget in relation to your income!</a:t>
            </a:r>
          </a:p>
          <a:p>
            <a:endParaRPr lang="en-US" sz="3600">
              <a:latin typeface="Candara"/>
            </a:endParaRPr>
          </a:p>
          <a:p>
            <a:endParaRPr lang="en-US" sz="3600">
              <a:latin typeface="Candara"/>
            </a:endParaRPr>
          </a:p>
          <a:p>
            <a:endParaRPr lang="en-US" sz="3600">
              <a:latin typeface="Candara"/>
            </a:endParaRPr>
          </a:p>
        </p:txBody>
      </p:sp>
      <p:pic>
        <p:nvPicPr>
          <p:cNvPr id="3074" name="Picture 2" descr="How To Budget When You Absolutely Hate The Idea Of Budgeting | HuffPost Life">
            <a:extLst>
              <a:ext uri="{FF2B5EF4-FFF2-40B4-BE49-F238E27FC236}">
                <a16:creationId xmlns:a16="http://schemas.microsoft.com/office/drawing/2014/main" id="{334B484C-B3E3-402C-95C3-CC851A216A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5800" y="2150360"/>
            <a:ext cx="2878668"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udgeting Tips For Beginners: How to Budget in 2022 • Savvy Budget Boss">
            <a:extLst>
              <a:ext uri="{FF2B5EF4-FFF2-40B4-BE49-F238E27FC236}">
                <a16:creationId xmlns:a16="http://schemas.microsoft.com/office/drawing/2014/main" id="{BC741784-4645-4570-AC49-49199202BD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7429500"/>
            <a:ext cx="5168418" cy="25842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A8D99-D19B-4661-956B-09AF07459FDA}"/>
              </a:ext>
            </a:extLst>
          </p:cNvPr>
          <p:cNvSpPr>
            <a:spLocks noGrp="1"/>
          </p:cNvSpPr>
          <p:nvPr>
            <p:ph type="title"/>
          </p:nvPr>
        </p:nvSpPr>
        <p:spPr>
          <a:xfrm>
            <a:off x="3996312" y="808990"/>
            <a:ext cx="11317645" cy="1384995"/>
          </a:xfrm>
        </p:spPr>
        <p:txBody>
          <a:bodyPr wrap="square" lIns="0" tIns="0" rIns="0" bIns="0" anchor="t">
            <a:spAutoFit/>
          </a:bodyPr>
          <a:lstStyle/>
          <a:p>
            <a:r>
              <a:rPr lang="en-US">
                <a:latin typeface="Cambria"/>
                <a:ea typeface="Cambria"/>
              </a:rPr>
              <a:t>Budgeting Reminder</a:t>
            </a:r>
            <a:endParaRPr lang="en-US">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7C7C51AB-2CBC-6609-0A74-D503E4F842F7}"/>
              </a:ext>
            </a:extLst>
          </p:cNvPr>
          <p:cNvSpPr txBox="1"/>
          <p:nvPr/>
        </p:nvSpPr>
        <p:spPr>
          <a:xfrm>
            <a:off x="4343399" y="4497169"/>
            <a:ext cx="9601200" cy="646331"/>
          </a:xfrm>
          <a:prstGeom prst="rect">
            <a:avLst/>
          </a:prstGeom>
          <a:noFill/>
        </p:spPr>
        <p:txBody>
          <a:bodyPr wrap="square" rtlCol="0">
            <a:spAutoFit/>
          </a:bodyPr>
          <a:lstStyle/>
          <a:p>
            <a:r>
              <a:rPr lang="en-US" sz="3600">
                <a:hlinkClick r:id="rId2"/>
              </a:rPr>
              <a:t>https://www.youtube.com/watch?v=lQ6xxFktyag</a:t>
            </a:r>
            <a:r>
              <a:rPr lang="en-US" sz="3600"/>
              <a:t> </a:t>
            </a:r>
          </a:p>
        </p:txBody>
      </p:sp>
    </p:spTree>
    <p:extLst>
      <p:ext uri="{BB962C8B-B14F-4D97-AF65-F5344CB8AC3E}">
        <p14:creationId xmlns:p14="http://schemas.microsoft.com/office/powerpoint/2010/main" val="220874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0" y="571500"/>
            <a:ext cx="10363200" cy="1384995"/>
          </a:xfrm>
          <a:prstGeom prst="rect">
            <a:avLst/>
          </a:prstGeom>
        </p:spPr>
        <p:txBody>
          <a:bodyPr vert="horz" wrap="square" lIns="0" tIns="0" rIns="0" bIns="0" rtlCol="0">
            <a:spAutoFit/>
          </a:bodyPr>
          <a:lstStyle/>
          <a:p>
            <a:pPr marL="4173854">
              <a:lnSpc>
                <a:spcPct val="100000"/>
              </a:lnSpc>
            </a:pPr>
            <a:r>
              <a:rPr>
                <a:latin typeface="Cambria" panose="02040503050406030204" pitchFamily="18" charset="0"/>
                <a:ea typeface="Cambria" panose="02040503050406030204" pitchFamily="18" charset="0"/>
              </a:rPr>
              <a:t>Conclusion</a:t>
            </a:r>
          </a:p>
        </p:txBody>
      </p:sp>
      <p:sp>
        <p:nvSpPr>
          <p:cNvPr id="3" name="TextBox 2">
            <a:extLst>
              <a:ext uri="{FF2B5EF4-FFF2-40B4-BE49-F238E27FC236}">
                <a16:creationId xmlns:a16="http://schemas.microsoft.com/office/drawing/2014/main" id="{B9ADE502-E01D-4C76-B52F-2682704B7F57}"/>
              </a:ext>
            </a:extLst>
          </p:cNvPr>
          <p:cNvSpPr txBox="1"/>
          <p:nvPr/>
        </p:nvSpPr>
        <p:spPr>
          <a:xfrm>
            <a:off x="5007429" y="7889039"/>
            <a:ext cx="8610600" cy="1200329"/>
          </a:xfrm>
          <a:prstGeom prst="rect">
            <a:avLst/>
          </a:prstGeom>
          <a:noFill/>
        </p:spPr>
        <p:txBody>
          <a:bodyPr wrap="square" lIns="91440" tIns="45720" rIns="91440" bIns="45720" rtlCol="0" anchor="t">
            <a:spAutoFit/>
          </a:bodyPr>
          <a:lstStyle/>
          <a:p>
            <a:pPr algn="ctr"/>
            <a:r>
              <a:rPr lang="en-US" sz="3600">
                <a:latin typeface="Cambria"/>
                <a:ea typeface="Cambria"/>
              </a:rPr>
              <a:t>What is one interesting thing that you learned during today’s presentation?</a:t>
            </a:r>
            <a:endParaRPr lang="en-US" sz="3600">
              <a:latin typeface="Cambria" panose="02040503050406030204" pitchFamily="18" charset="0"/>
              <a:ea typeface="Cambria" panose="02040503050406030204" pitchFamily="18" charset="0"/>
            </a:endParaRPr>
          </a:p>
        </p:txBody>
      </p:sp>
      <p:pic>
        <p:nvPicPr>
          <p:cNvPr id="1026" name="Picture 2" descr="10 Considerations for Creating a Budgeting Process">
            <a:extLst>
              <a:ext uri="{FF2B5EF4-FFF2-40B4-BE49-F238E27FC236}">
                <a16:creationId xmlns:a16="http://schemas.microsoft.com/office/drawing/2014/main" id="{B1F5A3A3-DE03-4737-AAC4-E2339AFAFE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39800" y="1409700"/>
            <a:ext cx="386715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5609864-A875-42EA-8863-8EF509CD4814}"/>
              </a:ext>
            </a:extLst>
          </p:cNvPr>
          <p:cNvSpPr txBox="1"/>
          <p:nvPr/>
        </p:nvSpPr>
        <p:spPr>
          <a:xfrm>
            <a:off x="802821" y="2644825"/>
            <a:ext cx="11582400" cy="4524315"/>
          </a:xfrm>
          <a:prstGeom prst="rect">
            <a:avLst/>
          </a:prstGeom>
          <a:noFill/>
        </p:spPr>
        <p:txBody>
          <a:bodyPr wrap="square" rtlCol="0">
            <a:spAutoFit/>
          </a:bodyPr>
          <a:lstStyle/>
          <a:p>
            <a:endParaRPr lang="en-US" sz="3600"/>
          </a:p>
          <a:p>
            <a:r>
              <a:rPr lang="en-US" sz="3600"/>
              <a:t>Budgeting is a plan for your money which involves keeping track of both your income and savings.</a:t>
            </a:r>
          </a:p>
          <a:p>
            <a:endParaRPr lang="en-US" sz="3600"/>
          </a:p>
          <a:p>
            <a:r>
              <a:rPr lang="en-US" sz="3600"/>
              <a:t>Budgeting is important because spending more than you earn can cause financial stress. Budgeting helps you to limit spending and ensure that you have enough money for needs, wants, and savings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9D5594D475CA448859FF688DEE27AA" ma:contentTypeVersion="7" ma:contentTypeDescription="Create a new document." ma:contentTypeScope="" ma:versionID="53b9ce09945bc355e0f0ea1e3f3b1aae">
  <xsd:schema xmlns:xsd="http://www.w3.org/2001/XMLSchema" xmlns:xs="http://www.w3.org/2001/XMLSchema" xmlns:p="http://schemas.microsoft.com/office/2006/metadata/properties" xmlns:ns3="5a045169-fbcb-4400-a263-904b4b80ba49" xmlns:ns4="6e323123-121c-4256-a106-c6fdc3b5a27b" targetNamespace="http://schemas.microsoft.com/office/2006/metadata/properties" ma:root="true" ma:fieldsID="0bbd22d46e48a146c63b747d7c1f94d9" ns3:_="" ns4:_="">
    <xsd:import namespace="5a045169-fbcb-4400-a263-904b4b80ba49"/>
    <xsd:import namespace="6e323123-121c-4256-a106-c6fdc3b5a27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45169-fbcb-4400-a263-904b4b80ba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323123-121c-4256-a106-c6fdc3b5a27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E11D12-E3A0-4948-ACCB-D28CEF44EE50}">
  <ds:schemaRefs>
    <ds:schemaRef ds:uri="http://schemas.microsoft.com/office/2006/metadata/properties"/>
    <ds:schemaRef ds:uri="http://schemas.microsoft.com/office/infopath/2007/PartnerControls"/>
    <ds:schemaRef ds:uri="http://www.w3.org/2000/xmlns/"/>
  </ds:schemaRefs>
</ds:datastoreItem>
</file>

<file path=customXml/itemProps2.xml><?xml version="1.0" encoding="utf-8"?>
<ds:datastoreItem xmlns:ds="http://schemas.openxmlformats.org/officeDocument/2006/customXml" ds:itemID="{D1F66183-D338-4AE6-8C5F-59E71EB4F85C}">
  <ds:schemaRefs>
    <ds:schemaRef ds:uri="http://schemas.microsoft.com/sharepoint/v3/contenttype/forms"/>
  </ds:schemaRefs>
</ds:datastoreItem>
</file>

<file path=customXml/itemProps3.xml><?xml version="1.0" encoding="utf-8"?>
<ds:datastoreItem xmlns:ds="http://schemas.openxmlformats.org/officeDocument/2006/customXml" ds:itemID="{2BD6D430-A565-4AA2-91BB-3931F68D0DB6}">
  <ds:schemaRefs>
    <ds:schemaRef ds:uri="5a045169-fbcb-4400-a263-904b4b80ba49"/>
    <ds:schemaRef ds:uri="6e323123-121c-4256-a106-c6fdc3b5a2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191</Words>
  <Application>Microsoft Office PowerPoint</Application>
  <PresentationFormat>Custom</PresentationFormat>
  <Paragraphs>31</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vt:lpstr>
      <vt:lpstr>Candara</vt:lpstr>
      <vt:lpstr>HelveticaNeueLT Std</vt:lpstr>
      <vt:lpstr>Lucida Sans</vt:lpstr>
      <vt:lpstr>Times New Roman</vt:lpstr>
      <vt:lpstr>Office Theme</vt:lpstr>
      <vt:lpstr>Budgeting:</vt:lpstr>
      <vt:lpstr>What is Budgeting?</vt:lpstr>
      <vt:lpstr>The Importance of Budgeting </vt:lpstr>
      <vt:lpstr>Budgeting Tips</vt:lpstr>
      <vt:lpstr>Applying What We Learned</vt:lpstr>
      <vt:lpstr>Budgeting Reminder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Choices: Needs, Wants &amp; Savings</dc:title>
  <dc:creator>Nayelys Ramirez</dc:creator>
  <cp:keywords>DAFNE1evboU,BAED1mKcvMY</cp:keywords>
  <cp:lastModifiedBy>Morgan O'Sullivan</cp:lastModifiedBy>
  <cp:revision>8</cp:revision>
  <dcterms:created xsi:type="dcterms:W3CDTF">2022-09-27T16:35:20Z</dcterms:created>
  <dcterms:modified xsi:type="dcterms:W3CDTF">2023-03-30T18:43:17Z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2022-09-23T00:00:00Z</vt:filetime>
  </property>
  <property fmtid="{D5CDD505-2E9C-101B-9397-08002B2CF9AE}" pid="3" name="LastSaved">
    <vt:filetime>2022-09-27T00:00:00Z</vt:filetime>
  </property>
  <property fmtid="{D5CDD505-2E9C-101B-9397-08002B2CF9AE}" pid="4" name="ContentTypeId">
    <vt:lpwstr>0x010100149D5594D475CA448859FF688DEE27AA</vt:lpwstr>
  </property>
</Properties>
</file>